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1" r:id="rId3"/>
    <p:sldId id="292" r:id="rId4"/>
    <p:sldId id="298" r:id="rId5"/>
    <p:sldId id="293" r:id="rId6"/>
    <p:sldId id="297" r:id="rId7"/>
    <p:sldId id="294" r:id="rId8"/>
    <p:sldId id="295" r:id="rId9"/>
    <p:sldId id="279" r:id="rId10"/>
    <p:sldId id="296" r:id="rId11"/>
    <p:sldId id="290" r:id="rId12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9FF78"/>
    <a:srgbClr val="B9FFB9"/>
    <a:srgbClr val="BDFEBA"/>
    <a:srgbClr val="90FE9D"/>
    <a:srgbClr val="B9FFD9"/>
    <a:srgbClr val="6AFE7C"/>
    <a:srgbClr val="3FFF96"/>
    <a:srgbClr val="97FFC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9" autoAdjust="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NTHUYJ\Documents\130724%20monitoring%20grafiek%20afstan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ocio-</a:t>
            </a:r>
            <a:r>
              <a:rPr lang="en-US" dirty="0" err="1" smtClean="0"/>
              <a:t>economische</a:t>
            </a:r>
            <a:r>
              <a:rPr lang="en-US" dirty="0" smtClean="0"/>
              <a:t> </a:t>
            </a:r>
            <a:r>
              <a:rPr lang="en-US" dirty="0" err="1"/>
              <a:t>situatie</a:t>
            </a:r>
            <a:r>
              <a:rPr lang="en-US" dirty="0"/>
              <a:t> </a:t>
            </a:r>
            <a:r>
              <a:rPr lang="en-US" dirty="0" err="1"/>
              <a:t>bevolking</a:t>
            </a:r>
            <a:r>
              <a:rPr lang="en-US" dirty="0"/>
              <a:t> 18 tot 60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origine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'Graphique 1 FR'!$B$17</c:f>
              <c:strCache>
                <c:ptCount val="1"/>
                <c:pt idx="0">
                  <c:v>werk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'Graphique 1 FR'!$A$18:$A$20</c:f>
              <c:strCache>
                <c:ptCount val="3"/>
                <c:pt idx="0">
                  <c:v>Belg</c:v>
                </c:pt>
                <c:pt idx="1">
                  <c:v>Kandidaat EU</c:v>
                </c:pt>
                <c:pt idx="2">
                  <c:v>Aziaten</c:v>
                </c:pt>
              </c:strCache>
            </c:strRef>
          </c:cat>
          <c:val>
            <c:numRef>
              <c:f>'Graphique 1 FR'!$B$18:$B$20</c:f>
              <c:numCache>
                <c:formatCode>0.0</c:formatCode>
                <c:ptCount val="3"/>
                <c:pt idx="0">
                  <c:v>74.2</c:v>
                </c:pt>
                <c:pt idx="1">
                  <c:v>43.3</c:v>
                </c:pt>
                <c:pt idx="2">
                  <c:v>43.9</c:v>
                </c:pt>
              </c:numCache>
            </c:numRef>
          </c:val>
        </c:ser>
        <c:ser>
          <c:idx val="1"/>
          <c:order val="1"/>
          <c:tx>
            <c:strRef>
              <c:f>'Graphique 1 FR'!$C$17</c:f>
              <c:strCache>
                <c:ptCount val="1"/>
                <c:pt idx="0">
                  <c:v>vergoede werkloosheid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'Graphique 1 FR'!$A$18:$A$20</c:f>
              <c:strCache>
                <c:ptCount val="3"/>
                <c:pt idx="0">
                  <c:v>Belg</c:v>
                </c:pt>
                <c:pt idx="1">
                  <c:v>Kandidaat EU</c:v>
                </c:pt>
                <c:pt idx="2">
                  <c:v>Aziaten</c:v>
                </c:pt>
              </c:strCache>
            </c:strRef>
          </c:cat>
          <c:val>
            <c:numRef>
              <c:f>'Graphique 1 FR'!$C$18:$C$20</c:f>
              <c:numCache>
                <c:formatCode>0.0</c:formatCode>
                <c:ptCount val="3"/>
                <c:pt idx="0">
                  <c:v>4.7999999999999972</c:v>
                </c:pt>
                <c:pt idx="1">
                  <c:v>13.700000000000003</c:v>
                </c:pt>
                <c:pt idx="2">
                  <c:v>5.1000000000000014</c:v>
                </c:pt>
              </c:numCache>
            </c:numRef>
          </c:val>
        </c:ser>
        <c:ser>
          <c:idx val="2"/>
          <c:order val="2"/>
          <c:tx>
            <c:strRef>
              <c:f>'Graphique 1 FR'!$D$17</c:f>
              <c:strCache>
                <c:ptCount val="1"/>
                <c:pt idx="0">
                  <c:v>vergoede inactiviteit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'Graphique 1 FR'!$A$18:$A$20</c:f>
              <c:strCache>
                <c:ptCount val="3"/>
                <c:pt idx="0">
                  <c:v>Belg</c:v>
                </c:pt>
                <c:pt idx="1">
                  <c:v>Kandidaat EU</c:v>
                </c:pt>
                <c:pt idx="2">
                  <c:v>Aziaten</c:v>
                </c:pt>
              </c:strCache>
            </c:strRef>
          </c:cat>
          <c:val>
            <c:numRef>
              <c:f>'Graphique 1 FR'!$D$18:$D$20</c:f>
              <c:numCache>
                <c:formatCode>0.0</c:formatCode>
                <c:ptCount val="3"/>
                <c:pt idx="0">
                  <c:v>13.377000000000001</c:v>
                </c:pt>
                <c:pt idx="1">
                  <c:v>18.619000000000003</c:v>
                </c:pt>
                <c:pt idx="2">
                  <c:v>13.106999999999999</c:v>
                </c:pt>
              </c:numCache>
            </c:numRef>
          </c:val>
        </c:ser>
        <c:ser>
          <c:idx val="3"/>
          <c:order val="3"/>
          <c:tx>
            <c:strRef>
              <c:f>'Graphique 1 FR'!$E$17</c:f>
              <c:strCache>
                <c:ptCount val="1"/>
                <c:pt idx="0">
                  <c:v>niet-vergoede inactiviteit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'Graphique 1 FR'!$A$18:$A$20</c:f>
              <c:strCache>
                <c:ptCount val="3"/>
                <c:pt idx="0">
                  <c:v>Belg</c:v>
                </c:pt>
                <c:pt idx="1">
                  <c:v>Kandidaat EU</c:v>
                </c:pt>
                <c:pt idx="2">
                  <c:v>Aziaten</c:v>
                </c:pt>
              </c:strCache>
            </c:strRef>
          </c:cat>
          <c:val>
            <c:numRef>
              <c:f>'Graphique 1 FR'!$E$18:$E$20</c:f>
              <c:numCache>
                <c:formatCode>0.0</c:formatCode>
                <c:ptCount val="3"/>
                <c:pt idx="0">
                  <c:v>7.6229999999999993</c:v>
                </c:pt>
                <c:pt idx="1">
                  <c:v>24.380999999999997</c:v>
                </c:pt>
                <c:pt idx="2">
                  <c:v>37.893000000000001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5572864"/>
        <c:axId val="25574400"/>
      </c:barChart>
      <c:catAx>
        <c:axId val="25572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nl-BE"/>
          </a:p>
        </c:txPr>
        <c:crossAx val="25574400"/>
        <c:crosses val="autoZero"/>
        <c:auto val="1"/>
        <c:lblAlgn val="ctr"/>
        <c:lblOffset val="100"/>
        <c:noMultiLvlLbl val="0"/>
      </c:catAx>
      <c:valAx>
        <c:axId val="255744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557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43116760099333"/>
          <c:y val="0.29595555913033506"/>
          <c:w val="0.16638338056797367"/>
          <c:h val="0.41221462691226718"/>
        </c:manualLayout>
      </c:layout>
      <c:overlay val="0"/>
      <c:txPr>
        <a:bodyPr/>
        <a:lstStyle/>
        <a:p>
          <a:pPr>
            <a:defRPr b="1"/>
          </a:pPr>
          <a:endParaRPr lang="nl-BE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B7BC5-8D02-4DBF-ADCB-187750814663}" type="datetimeFigureOut">
              <a:rPr lang="nl-BE" smtClean="0"/>
              <a:t>03/09/2013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75B6-762D-479A-BBBA-3D224B64F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9401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3175-3118-40E2-BD71-F226A867A70A}" type="datetimeFigureOut">
              <a:rPr lang="nl-BE" smtClean="0"/>
              <a:t>03/09/2013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3405D-9E54-4D56-9010-FA5AA26FCED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723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mtClean="0"/>
              <a:t>V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405D-9E54-4D56-9010-FA5AA26FCED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418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8E3-909D-41BD-AC50-09145F4FCD81}" type="datetime1">
              <a:rPr lang="nl-BE" smtClean="0"/>
              <a:t>03/09/2013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72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71D0-20A3-4C77-B624-C94ED4D8518F}" type="datetime1">
              <a:rPr lang="nl-BE" smtClean="0"/>
              <a:t>03/09/2013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171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C40B-76AC-471C-A16F-7F3D5A5C2DFB}" type="datetime1">
              <a:rPr lang="nl-BE" smtClean="0"/>
              <a:t>03/09/2013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29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2AA0-46E0-44F3-8D7E-F7287D8A9D42}" type="datetime1">
              <a:rPr lang="nl-BE" smtClean="0"/>
              <a:t>03/09/2013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41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F5A4-361A-45C1-9FC3-2B5118D45E8E}" type="datetime1">
              <a:rPr lang="nl-BE" smtClean="0"/>
              <a:t>03/09/2013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057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45D-CEC8-466D-9E99-FA95ADA4E193}" type="datetime1">
              <a:rPr lang="nl-BE" smtClean="0"/>
              <a:t>03/09/2013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980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9D9-B266-4C5A-8B26-C70EBF008A0E}" type="datetime1">
              <a:rPr lang="nl-BE" smtClean="0"/>
              <a:t>03/09/2013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731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AF4D-B4A8-472B-AC60-1BEA28041D3B}" type="datetime1">
              <a:rPr lang="nl-BE" smtClean="0"/>
              <a:t>03/09/2013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472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326-8E62-4597-A28E-3E1CB87C3582}" type="datetime1">
              <a:rPr lang="nl-BE" smtClean="0"/>
              <a:t>03/09/2013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892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490-B5D7-483F-8649-3F732DFF9652}" type="datetime1">
              <a:rPr lang="nl-BE" smtClean="0"/>
              <a:t>03/09/2013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71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E12D-5E38-4B3F-A4ED-01D41F55F934}" type="datetime1">
              <a:rPr lang="nl-BE" smtClean="0"/>
              <a:t>03/09/2013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116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C4B64-DA00-4798-811B-5C50315B8620}" type="datetime1">
              <a:rPr lang="nl-BE" smtClean="0"/>
              <a:t>03/09/2013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30BC-8F7F-4BA7-8123-083F8CBB81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652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15617" y="5661248"/>
            <a:ext cx="6192688" cy="917444"/>
            <a:chOff x="1115616" y="5139611"/>
            <a:chExt cx="7132265" cy="1258824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5164185"/>
              <a:ext cx="3171825" cy="1209675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5139611"/>
              <a:ext cx="3060192" cy="1258824"/>
            </a:xfrm>
            <a:prstGeom prst="rect">
              <a:avLst/>
            </a:prstGeom>
          </p:spPr>
        </p:pic>
      </p:grp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Beschouwing</a:t>
            </a:r>
            <a:r>
              <a:rPr lang="fr-BE" dirty="0" smtClean="0"/>
              <a:t> en </a:t>
            </a:r>
            <a:r>
              <a:rPr lang="fr-BE" dirty="0" err="1" smtClean="0"/>
              <a:t>synthese</a:t>
            </a:r>
            <a:endParaRPr lang="fr-BE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r-BE" sz="2400" dirty="0"/>
              <a:t>J</a:t>
            </a:r>
            <a:r>
              <a:rPr lang="fr-BE" sz="2400" dirty="0" smtClean="0"/>
              <a:t>an </a:t>
            </a:r>
            <a:r>
              <a:rPr lang="fr-BE" sz="2400" dirty="0" err="1" smtClean="0"/>
              <a:t>Vanthuyne</a:t>
            </a:r>
            <a:endParaRPr lang="fr-BE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12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Dus structurele arbeidsmarkthervormingen noodzakelijk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29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1340768"/>
            <a:ext cx="5904656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BE" sz="2800" b="1" i="1" spc="300" dirty="0" smtClean="0">
                <a:solidFill>
                  <a:schemeClr val="accent6">
                    <a:lumMod val="75000"/>
                  </a:schemeClr>
                </a:solidFill>
              </a:rPr>
              <a:t>Merci pour votre attention !</a:t>
            </a:r>
          </a:p>
          <a:p>
            <a:pPr algn="ctr">
              <a:lnSpc>
                <a:spcPct val="200000"/>
              </a:lnSpc>
            </a:pPr>
            <a:r>
              <a:rPr lang="fr-BE" sz="2800" b="1" i="1" spc="300" dirty="0" err="1" smtClean="0">
                <a:solidFill>
                  <a:schemeClr val="accent6">
                    <a:lumMod val="75000"/>
                  </a:schemeClr>
                </a:solidFill>
              </a:rPr>
              <a:t>Bedankt</a:t>
            </a:r>
            <a:r>
              <a:rPr lang="fr-BE" sz="2800" b="1" i="1" spc="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BE" sz="2800" b="1" i="1" spc="300" dirty="0" err="1" smtClean="0">
                <a:solidFill>
                  <a:schemeClr val="accent6">
                    <a:lumMod val="75000"/>
                  </a:schemeClr>
                </a:solidFill>
              </a:rPr>
              <a:t>voor</a:t>
            </a:r>
            <a:r>
              <a:rPr lang="fr-BE" sz="2800" b="1" i="1" spc="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BE" sz="2800" b="1" i="1" spc="300" dirty="0" err="1" smtClean="0">
                <a:solidFill>
                  <a:schemeClr val="accent6">
                    <a:lumMod val="75000"/>
                  </a:schemeClr>
                </a:solidFill>
              </a:rPr>
              <a:t>uw</a:t>
            </a:r>
            <a:r>
              <a:rPr lang="fr-BE" sz="2800" b="1" i="1" spc="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BE" sz="2800" b="1" i="1" spc="300" dirty="0" err="1" smtClean="0">
                <a:solidFill>
                  <a:schemeClr val="accent6">
                    <a:lumMod val="75000"/>
                  </a:schemeClr>
                </a:solidFill>
              </a:rPr>
              <a:t>aandacht</a:t>
            </a:r>
            <a:r>
              <a:rPr lang="fr-BE" sz="2800" b="1" i="1" spc="300" dirty="0" smtClean="0">
                <a:solidFill>
                  <a:schemeClr val="accent6">
                    <a:lumMod val="75000"/>
                  </a:schemeClr>
                </a:solidFill>
              </a:rPr>
              <a:t> !</a:t>
            </a:r>
            <a:endParaRPr lang="fr-BE" sz="2800" b="1" i="1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827584" y="4996432"/>
            <a:ext cx="7704856" cy="1510439"/>
            <a:chOff x="827584" y="4996432"/>
            <a:chExt cx="7704856" cy="1510439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996432"/>
              <a:ext cx="3744416" cy="15104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996432"/>
              <a:ext cx="3496077" cy="143812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9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Vaststellingen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Veel was al geweten – nu bevestigd en versterkt</a:t>
            </a:r>
          </a:p>
          <a:p>
            <a:r>
              <a:rPr lang="nl-BE" dirty="0" smtClean="0"/>
              <a:t>Met veel meer nuanceringen</a:t>
            </a:r>
          </a:p>
          <a:p>
            <a:pPr lvl="1"/>
            <a:r>
              <a:rPr lang="nl-BE" dirty="0" smtClean="0"/>
              <a:t>Grote verschillen naargelang groep (</a:t>
            </a:r>
            <a:r>
              <a:rPr lang="nl-BE" dirty="0" err="1" smtClean="0"/>
              <a:t>bvb</a:t>
            </a:r>
            <a:r>
              <a:rPr lang="nl-BE" dirty="0" smtClean="0"/>
              <a:t>. EU-14 </a:t>
            </a:r>
            <a:r>
              <a:rPr lang="nl-BE" dirty="0" smtClean="0">
                <a:sym typeface="Wingdings" pitchFamily="2" charset="2"/>
              </a:rPr>
              <a:t> </a:t>
            </a:r>
            <a:r>
              <a:rPr lang="nl-BE" dirty="0" smtClean="0">
                <a:sym typeface="Wingdings" pitchFamily="2" charset="2"/>
              </a:rPr>
              <a:t>Afrika)</a:t>
            </a:r>
            <a:endParaRPr lang="nl-BE" dirty="0" smtClean="0">
              <a:sym typeface="Wingdings" pitchFamily="2" charset="2"/>
            </a:endParaRPr>
          </a:p>
          <a:p>
            <a:pPr lvl="1"/>
            <a:r>
              <a:rPr lang="nl-BE" dirty="0" smtClean="0">
                <a:sym typeface="Wingdings" pitchFamily="2" charset="2"/>
              </a:rPr>
              <a:t>Binnen groepen grote verschillen volgens geslacht (</a:t>
            </a:r>
            <a:r>
              <a:rPr lang="nl-BE" dirty="0" err="1" smtClean="0">
                <a:sym typeface="Wingdings" pitchFamily="2" charset="2"/>
              </a:rPr>
              <a:t>bvb</a:t>
            </a:r>
            <a:r>
              <a:rPr lang="nl-BE" dirty="0" smtClean="0">
                <a:sym typeface="Wingdings" pitchFamily="2" charset="2"/>
              </a:rPr>
              <a:t>. </a:t>
            </a:r>
            <a:r>
              <a:rPr lang="nl-BE" dirty="0" err="1" smtClean="0">
                <a:sym typeface="Wingdings" pitchFamily="2" charset="2"/>
              </a:rPr>
              <a:t>Maghreb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smtClean="0">
                <a:sym typeface="Wingdings" pitchFamily="2" charset="2"/>
              </a:rPr>
              <a:t> </a:t>
            </a:r>
            <a:r>
              <a:rPr lang="nl-BE" dirty="0" smtClean="0">
                <a:sym typeface="Wingdings" pitchFamily="2" charset="2"/>
              </a:rPr>
              <a:t>Afrika)</a:t>
            </a:r>
            <a:endParaRPr lang="nl-BE" dirty="0" smtClean="0">
              <a:sym typeface="Wingdings" pitchFamily="2" charset="2"/>
            </a:endParaRPr>
          </a:p>
          <a:p>
            <a:pPr lvl="1"/>
            <a:r>
              <a:rPr lang="nl-BE" dirty="0" smtClean="0">
                <a:sym typeface="Wingdings" pitchFamily="2" charset="2"/>
              </a:rPr>
              <a:t>En sterke verschillen naargelang Gewest, zowel in samenstelling als in arbeidsparticipatie</a:t>
            </a:r>
          </a:p>
          <a:p>
            <a:r>
              <a:rPr lang="nl-BE" dirty="0" smtClean="0">
                <a:sym typeface="Wingdings" pitchFamily="2" charset="2"/>
              </a:rPr>
              <a:t>“De vreemdeling”, en zelfs “de Eu-er” en “de niet-EU-er” bestaan niet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6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Vaststellingen (vv)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Ook zicht op kwaliteit van het werk</a:t>
            </a:r>
          </a:p>
          <a:p>
            <a:pPr lvl="1"/>
            <a:r>
              <a:rPr lang="nl-BE" dirty="0" smtClean="0"/>
              <a:t>Personen van Belgische origine </a:t>
            </a:r>
            <a:r>
              <a:rPr lang="nl-BE" dirty="0" smtClean="0"/>
              <a:t>best betaald, minst in kleine deeltijdse arbeid, minst werkloosheid en inactiviteit, oververtegenwoordigd bij bedienden en ambtenaren, …</a:t>
            </a:r>
          </a:p>
          <a:p>
            <a:pPr lvl="1"/>
            <a:r>
              <a:rPr lang="nl-BE" dirty="0" smtClean="0"/>
              <a:t>Maar </a:t>
            </a:r>
            <a:r>
              <a:rPr lang="nl-BE" dirty="0" smtClean="0"/>
              <a:t>p</a:t>
            </a:r>
            <a:r>
              <a:rPr lang="nl-BE" dirty="0" smtClean="0"/>
              <a:t>ersonen </a:t>
            </a:r>
            <a:r>
              <a:rPr lang="nl-BE" dirty="0"/>
              <a:t>van Belgische origine </a:t>
            </a:r>
            <a:r>
              <a:rPr lang="nl-BE" dirty="0" smtClean="0"/>
              <a:t>ook </a:t>
            </a:r>
            <a:r>
              <a:rPr lang="nl-BE" dirty="0" smtClean="0"/>
              <a:t>oververtegenwoordigd in pensioenen, brugpensioenen, tijdskrediet, … en ondervertegenwoordigd in niet-betaalde inactiviteit</a:t>
            </a:r>
          </a:p>
          <a:p>
            <a:pPr lvl="1"/>
            <a:r>
              <a:rPr lang="nl-BE" dirty="0"/>
              <a:t>Personen van Belgische origine lage </a:t>
            </a:r>
            <a:r>
              <a:rPr lang="nl-BE" dirty="0" smtClean="0"/>
              <a:t>professionele mobiliteit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58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4</a:t>
            </a:fld>
            <a:endParaRPr lang="nl-BE"/>
          </a:p>
        </p:txBody>
      </p:sp>
      <p:graphicFrame>
        <p:nvGraphicFramePr>
          <p:cNvPr id="3" name="Grafiek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9213"/>
              </p:ext>
            </p:extLst>
          </p:nvPr>
        </p:nvGraphicFramePr>
        <p:xfrm>
          <a:off x="0" y="404664"/>
          <a:ext cx="9144000" cy="606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2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Vaststellingen (vv)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Enkel vaststellingen</a:t>
            </a:r>
          </a:p>
          <a:p>
            <a:r>
              <a:rPr lang="nl-BE" dirty="0" smtClean="0"/>
              <a:t>Geen verklaringen, geen analyse van oorzakelijke verbanden</a:t>
            </a:r>
          </a:p>
          <a:p>
            <a:r>
              <a:rPr lang="nl-BE" dirty="0" smtClean="0"/>
              <a:t>Voorbeelden</a:t>
            </a:r>
          </a:p>
          <a:p>
            <a:pPr lvl="1"/>
            <a:r>
              <a:rPr lang="nl-BE" dirty="0" smtClean="0"/>
              <a:t>Bezit Belgische nationaliteit geeft betere arbeidsmarktresultaten: oorzaak of gevolg?</a:t>
            </a:r>
          </a:p>
          <a:p>
            <a:pPr lvl="1"/>
            <a:r>
              <a:rPr lang="nl-BE" dirty="0" smtClean="0"/>
              <a:t>Jongeren van Turkse origine vaker in ZIV: verklaring?</a:t>
            </a:r>
          </a:p>
          <a:p>
            <a:pPr lvl="1"/>
            <a:r>
              <a:rPr lang="nl-BE" dirty="0" smtClean="0"/>
              <a:t>…</a:t>
            </a:r>
          </a:p>
          <a:p>
            <a:r>
              <a:rPr lang="nl-BE" dirty="0" smtClean="0"/>
              <a:t>Voor verklaringen: verder en ander onderzoek nodig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37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Wordt vervolgd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Eerste rapport – jaarlijks</a:t>
            </a:r>
          </a:p>
          <a:p>
            <a:r>
              <a:rPr lang="nl-BE" dirty="0" smtClean="0"/>
              <a:t>Onvolkomenheden/beperkingen</a:t>
            </a:r>
          </a:p>
          <a:p>
            <a:pPr lvl="1"/>
            <a:r>
              <a:rPr lang="nl-BE" dirty="0" smtClean="0"/>
              <a:t>Eigen aan instrument datawarehouse (</a:t>
            </a:r>
            <a:r>
              <a:rPr lang="nl-BE" dirty="0" err="1" smtClean="0"/>
              <a:t>bvb</a:t>
            </a:r>
            <a:r>
              <a:rPr lang="nl-BE" dirty="0" smtClean="0"/>
              <a:t>. opleidingsniveau; werkenden in buitenland)</a:t>
            </a:r>
          </a:p>
          <a:p>
            <a:pPr lvl="1"/>
            <a:r>
              <a:rPr lang="nl-BE" dirty="0" smtClean="0"/>
              <a:t>Ongelukkige eigen keuzes (</a:t>
            </a:r>
            <a:r>
              <a:rPr lang="nl-BE" dirty="0" err="1" smtClean="0"/>
              <a:t>bvb</a:t>
            </a:r>
            <a:r>
              <a:rPr lang="nl-BE" dirty="0" smtClean="0"/>
              <a:t>. “Aziaten” als 1 groep behandeld)</a:t>
            </a:r>
          </a:p>
          <a:p>
            <a:r>
              <a:rPr lang="nl-BE" dirty="0" smtClean="0"/>
              <a:t>Toekomstige aanpassingen</a:t>
            </a:r>
          </a:p>
          <a:p>
            <a:pPr lvl="1"/>
            <a:r>
              <a:rPr lang="nl-BE" dirty="0" smtClean="0"/>
              <a:t>Op basis van ervaring opmaak eerste rapport</a:t>
            </a:r>
          </a:p>
          <a:p>
            <a:pPr lvl="1"/>
            <a:r>
              <a:rPr lang="nl-BE" dirty="0" smtClean="0"/>
              <a:t>Op basis van reacties op dit rapport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0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Discriminatie en/of slecht werkende arbeidsmarkt?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Situatie op arbeidsmarkt personen van vreemde afkomst in België veel slechter dan rest EU</a:t>
            </a:r>
          </a:p>
          <a:p>
            <a:r>
              <a:rPr lang="nl-BE" dirty="0" smtClean="0"/>
              <a:t>Verzachtende omstandigheden bij vergelijking:</a:t>
            </a:r>
          </a:p>
          <a:p>
            <a:pPr lvl="1"/>
            <a:r>
              <a:rPr lang="nl-BE" dirty="0" smtClean="0"/>
              <a:t>Makkelijke nationaliteitsverwerving</a:t>
            </a:r>
          </a:p>
          <a:p>
            <a:pPr lvl="1"/>
            <a:r>
              <a:rPr lang="nl-BE" dirty="0" smtClean="0"/>
              <a:t>Soort migratie</a:t>
            </a:r>
          </a:p>
          <a:p>
            <a:r>
              <a:rPr lang="nl-BE" dirty="0" smtClean="0"/>
              <a:t>Discriminatie vroeger aangetoond, maar hier groter dan in rest EU?</a:t>
            </a:r>
          </a:p>
          <a:p>
            <a:r>
              <a:rPr lang="nl-BE" dirty="0" smtClean="0"/>
              <a:t>Dus ligt hoofdoorzaak slechte resultaten in gebrekkige werking arbeidsmarkt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04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Twee arbeidsmarkten 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nl-BE" dirty="0" smtClean="0"/>
              <a:t>primaire arbeidsmarkt met goede arbeidsomstandigheden / arbeidsvoorwaarden en weinig beweging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Onstabiele secundaire arbeidsmarkt met korte en kleine jobs 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En geen transities van secundaire naar gesloten primaire</a:t>
            </a:r>
          </a:p>
          <a:p>
            <a:pPr>
              <a:buFont typeface="Arial" charset="0"/>
              <a:buChar char="•"/>
            </a:pPr>
            <a:endParaRPr lang="nl-BE" dirty="0" smtClean="0"/>
          </a:p>
          <a:p>
            <a:pPr>
              <a:buFont typeface="Arial" charset="0"/>
              <a:buChar char="•"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	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08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30BC-8F7F-4BA7-8123-083F8CBB8192}" type="slidenum">
              <a:rPr lang="nl-BE" smtClean="0"/>
              <a:t>9</a:t>
            </a:fld>
            <a:endParaRPr lang="nl-BE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8640960" cy="223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8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itoring 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monitoring template</Template>
  <TotalTime>499</TotalTime>
  <Words>345</Words>
  <Application>Microsoft Office PowerPoint</Application>
  <PresentationFormat>Diavoorstelling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monitoring template</vt:lpstr>
      <vt:lpstr>Beschouwing en synthese</vt:lpstr>
      <vt:lpstr>Vaststellingen</vt:lpstr>
      <vt:lpstr>Vaststellingen (vv)</vt:lpstr>
      <vt:lpstr>PowerPoint-presentatie</vt:lpstr>
      <vt:lpstr>Vaststellingen (vv)</vt:lpstr>
      <vt:lpstr>Wordt vervolgd</vt:lpstr>
      <vt:lpstr>Discriminatie en/of slecht werkende arbeidsmarkt?</vt:lpstr>
      <vt:lpstr>Twee arbeidsmarkten !</vt:lpstr>
      <vt:lpstr>PowerPoint-presentatie</vt:lpstr>
      <vt:lpstr>Dus structurele arbeidsmarkthervormingen noodzakelijk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VANTHUYNE Jan</dc:creator>
  <cp:lastModifiedBy>VANTHUYNE Jan</cp:lastModifiedBy>
  <cp:revision>17</cp:revision>
  <cp:lastPrinted>2013-08-26T10:29:37Z</cp:lastPrinted>
  <dcterms:created xsi:type="dcterms:W3CDTF">2013-08-29T13:05:33Z</dcterms:created>
  <dcterms:modified xsi:type="dcterms:W3CDTF">2013-09-03T14:42:02Z</dcterms:modified>
</cp:coreProperties>
</file>