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66" r:id="rId4"/>
    <p:sldId id="261" r:id="rId5"/>
    <p:sldId id="262" r:id="rId6"/>
    <p:sldId id="265" r:id="rId7"/>
    <p:sldId id="271" r:id="rId8"/>
    <p:sldId id="283" r:id="rId9"/>
    <p:sldId id="268" r:id="rId10"/>
    <p:sldId id="272" r:id="rId11"/>
    <p:sldId id="273" r:id="rId12"/>
    <p:sldId id="280" r:id="rId13"/>
    <p:sldId id="279" r:id="rId14"/>
    <p:sldId id="269" r:id="rId15"/>
    <p:sldId id="277" r:id="rId16"/>
    <p:sldId id="278" r:id="rId17"/>
    <p:sldId id="263" r:id="rId18"/>
    <p:sldId id="264" r:id="rId19"/>
    <p:sldId id="267" r:id="rId20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6600"/>
    <a:srgbClr val="0033CC"/>
    <a:srgbClr val="FF6600"/>
    <a:srgbClr val="FF7C80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75" autoAdjust="0"/>
    <p:restoredTop sz="94673" autoAdjust="0"/>
  </p:normalViewPr>
  <p:slideViewPr>
    <p:cSldViewPr>
      <p:cViewPr>
        <p:scale>
          <a:sx n="90" d="100"/>
          <a:sy n="90" d="100"/>
        </p:scale>
        <p:origin x="288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A40C6-BEB6-42E0-8F45-5AC38529E56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94C6C7B-84FA-43EA-87D9-13E82B22F875}">
      <dgm:prSet phldrT="[Tekst]"/>
      <dgm:spPr/>
      <dgm:t>
        <a:bodyPr/>
        <a:lstStyle/>
        <a:p>
          <a:r>
            <a:rPr lang="nl-BE" dirty="0" err="1"/>
            <a:t>Ministre</a:t>
          </a:r>
          <a:r>
            <a:rPr lang="nl-BE" dirty="0"/>
            <a:t> </a:t>
          </a:r>
        </a:p>
      </dgm:t>
    </dgm:pt>
    <dgm:pt modelId="{AC34CA2F-F561-4924-B92B-9993660FA93B}" type="parTrans" cxnId="{5D46CB60-2DD0-4CDE-BB18-9C77F79CA7F7}">
      <dgm:prSet/>
      <dgm:spPr/>
      <dgm:t>
        <a:bodyPr/>
        <a:lstStyle/>
        <a:p>
          <a:endParaRPr lang="nl-BE"/>
        </a:p>
      </dgm:t>
    </dgm:pt>
    <dgm:pt modelId="{2FC04F30-95AF-4A72-8BC0-A9483239D83E}" type="sibTrans" cxnId="{5D46CB60-2DD0-4CDE-BB18-9C77F79CA7F7}">
      <dgm:prSet/>
      <dgm:spPr/>
      <dgm:t>
        <a:bodyPr/>
        <a:lstStyle/>
        <a:p>
          <a:endParaRPr lang="nl-BE"/>
        </a:p>
      </dgm:t>
    </dgm:pt>
    <dgm:pt modelId="{F77A9065-BB95-49E7-8E20-45EDB492673A}">
      <dgm:prSet phldrT="[Tekst]" custT="1"/>
      <dgm:spPr/>
      <dgm:t>
        <a:bodyPr/>
        <a:lstStyle/>
        <a:p>
          <a:r>
            <a:rPr lang="nl-BE" sz="1400" dirty="0"/>
            <a:t>PAR/PAM par MINISTRE</a:t>
          </a:r>
        </a:p>
      </dgm:t>
    </dgm:pt>
    <dgm:pt modelId="{7D67AE29-E241-48BB-822F-988C9FB97F51}" type="parTrans" cxnId="{C129ED9D-DFA5-42E3-B30E-213759A4DB7D}">
      <dgm:prSet/>
      <dgm:spPr/>
      <dgm:t>
        <a:bodyPr/>
        <a:lstStyle/>
        <a:p>
          <a:endParaRPr lang="nl-BE"/>
        </a:p>
      </dgm:t>
    </dgm:pt>
    <dgm:pt modelId="{0AFC102B-7CA5-4656-96E4-93B058576B9D}" type="sibTrans" cxnId="{C129ED9D-DFA5-42E3-B30E-213759A4DB7D}">
      <dgm:prSet/>
      <dgm:spPr/>
      <dgm:t>
        <a:bodyPr/>
        <a:lstStyle/>
        <a:p>
          <a:endParaRPr lang="nl-BE"/>
        </a:p>
      </dgm:t>
    </dgm:pt>
    <dgm:pt modelId="{935329DE-CC52-442B-B690-038E8A7CAD07}">
      <dgm:prSet phldrT="[Tekst]"/>
      <dgm:spPr/>
      <dgm:t>
        <a:bodyPr/>
        <a:lstStyle/>
        <a:p>
          <a:r>
            <a:rPr lang="nl-BE" dirty="0"/>
            <a:t>UBEX</a:t>
          </a:r>
        </a:p>
      </dgm:t>
    </dgm:pt>
    <dgm:pt modelId="{6E7AD5D9-0466-443E-89B7-55E2ADAC2C26}" type="parTrans" cxnId="{D02C5B59-34DB-47DA-95B0-6ED20D0D8E41}">
      <dgm:prSet/>
      <dgm:spPr/>
      <dgm:t>
        <a:bodyPr/>
        <a:lstStyle/>
        <a:p>
          <a:endParaRPr lang="nl-BE"/>
        </a:p>
      </dgm:t>
    </dgm:pt>
    <dgm:pt modelId="{F394FCFF-0680-44D5-AF6D-4433408EB018}" type="sibTrans" cxnId="{D02C5B59-34DB-47DA-95B0-6ED20D0D8E41}">
      <dgm:prSet/>
      <dgm:spPr/>
      <dgm:t>
        <a:bodyPr/>
        <a:lstStyle/>
        <a:p>
          <a:endParaRPr lang="nl-BE"/>
        </a:p>
      </dgm:t>
    </dgm:pt>
    <dgm:pt modelId="{392BE5DF-F199-4C89-991C-D66B2261AF3A}">
      <dgm:prSet phldrT="[Tekst]" custT="1"/>
      <dgm:spPr/>
      <dgm:t>
        <a:bodyPr/>
        <a:lstStyle/>
        <a:p>
          <a:r>
            <a:rPr lang="nl-BE" sz="1400" dirty="0">
              <a:sym typeface="Wingdings" panose="05000000000000000000" pitchFamily="2" charset="2"/>
            </a:rPr>
            <a:t></a:t>
          </a:r>
          <a:r>
            <a:rPr lang="nl-BE" sz="1400" dirty="0"/>
            <a:t> BEE</a:t>
          </a:r>
        </a:p>
      </dgm:t>
    </dgm:pt>
    <dgm:pt modelId="{925F3B90-1D1C-4985-9940-E952B3F9DCFC}" type="parTrans" cxnId="{A30088EA-3601-43BD-9B1D-AE4693978E68}">
      <dgm:prSet/>
      <dgm:spPr/>
      <dgm:t>
        <a:bodyPr/>
        <a:lstStyle/>
        <a:p>
          <a:endParaRPr lang="nl-BE"/>
        </a:p>
      </dgm:t>
    </dgm:pt>
    <dgm:pt modelId="{1912BFB0-D835-464C-85C4-17E6D4EE4DF1}" type="sibTrans" cxnId="{A30088EA-3601-43BD-9B1D-AE4693978E68}">
      <dgm:prSet/>
      <dgm:spPr/>
      <dgm:t>
        <a:bodyPr/>
        <a:lstStyle/>
        <a:p>
          <a:endParaRPr lang="nl-BE"/>
        </a:p>
      </dgm:t>
    </dgm:pt>
    <dgm:pt modelId="{88897841-0782-49E8-BA34-0173D2AAACD7}">
      <dgm:prSet phldrT="[Tekst]"/>
      <dgm:spPr/>
      <dgm:t>
        <a:bodyPr/>
        <a:lstStyle/>
        <a:p>
          <a:r>
            <a:rPr lang="nl-BE" dirty="0"/>
            <a:t>CSPPT</a:t>
          </a:r>
        </a:p>
      </dgm:t>
    </dgm:pt>
    <dgm:pt modelId="{C90E6D80-E7BA-4361-84D0-3E26449A591C}" type="parTrans" cxnId="{F08D273A-C9E3-4E70-8106-7C7A952B1028}">
      <dgm:prSet/>
      <dgm:spPr/>
      <dgm:t>
        <a:bodyPr/>
        <a:lstStyle/>
        <a:p>
          <a:endParaRPr lang="nl-BE"/>
        </a:p>
      </dgm:t>
    </dgm:pt>
    <dgm:pt modelId="{51C78B26-7A87-4ACB-AB72-C91229BDB934}" type="sibTrans" cxnId="{F08D273A-C9E3-4E70-8106-7C7A952B1028}">
      <dgm:prSet/>
      <dgm:spPr/>
      <dgm:t>
        <a:bodyPr/>
        <a:lstStyle/>
        <a:p>
          <a:endParaRPr lang="nl-BE"/>
        </a:p>
      </dgm:t>
    </dgm:pt>
    <dgm:pt modelId="{5293700A-055A-49EC-93CB-2024AA27DF4A}">
      <dgm:prSet phldrT="[Tekst]"/>
      <dgm:spPr/>
      <dgm:t>
        <a:bodyPr/>
        <a:lstStyle/>
        <a:p>
          <a:r>
            <a:rPr lang="nl-BE" dirty="0" err="1"/>
            <a:t>Ministre</a:t>
          </a:r>
          <a:endParaRPr lang="nl-BE" dirty="0"/>
        </a:p>
      </dgm:t>
    </dgm:pt>
    <dgm:pt modelId="{15B273F4-88E9-494F-AC0C-8E7633C91C93}" type="parTrans" cxnId="{D90D036D-F1DC-48E7-A71B-5112B91D723C}">
      <dgm:prSet/>
      <dgm:spPr/>
      <dgm:t>
        <a:bodyPr/>
        <a:lstStyle/>
        <a:p>
          <a:endParaRPr lang="nl-BE"/>
        </a:p>
      </dgm:t>
    </dgm:pt>
    <dgm:pt modelId="{2352F898-148E-4866-9B17-3F6A0D2F0A7C}" type="sibTrans" cxnId="{D90D036D-F1DC-48E7-A71B-5112B91D723C}">
      <dgm:prSet/>
      <dgm:spPr/>
      <dgm:t>
        <a:bodyPr/>
        <a:lstStyle/>
        <a:p>
          <a:endParaRPr lang="nl-BE"/>
        </a:p>
      </dgm:t>
    </dgm:pt>
    <dgm:pt modelId="{C0B41199-E4C0-4C82-BB2D-E37422C9450E}">
      <dgm:prSet phldrT="[Tekst]" custT="1"/>
      <dgm:spPr/>
      <dgm:t>
        <a:bodyPr/>
        <a:lstStyle/>
        <a:p>
          <a:r>
            <a:rPr lang="nl-BE" sz="1400" dirty="0"/>
            <a:t>6 </a:t>
          </a:r>
          <a:r>
            <a:rPr lang="nl-BE" sz="1400" dirty="0" err="1"/>
            <a:t>mois</a:t>
          </a:r>
          <a:endParaRPr lang="nl-BE" sz="1400" dirty="0"/>
        </a:p>
      </dgm:t>
    </dgm:pt>
    <dgm:pt modelId="{92B2A61D-393E-4892-8CFF-6457BCFD2522}" type="parTrans" cxnId="{66CF68A1-400B-4EBA-AE8B-3B55A80C8DD6}">
      <dgm:prSet/>
      <dgm:spPr/>
      <dgm:t>
        <a:bodyPr/>
        <a:lstStyle/>
        <a:p>
          <a:endParaRPr lang="nl-BE"/>
        </a:p>
      </dgm:t>
    </dgm:pt>
    <dgm:pt modelId="{8DC7B349-E037-4000-855A-EEA7B2643E60}" type="sibTrans" cxnId="{66CF68A1-400B-4EBA-AE8B-3B55A80C8DD6}">
      <dgm:prSet/>
      <dgm:spPr/>
      <dgm:t>
        <a:bodyPr/>
        <a:lstStyle/>
        <a:p>
          <a:endParaRPr lang="nl-BE"/>
        </a:p>
      </dgm:t>
    </dgm:pt>
    <dgm:pt modelId="{51CF612B-BF45-4C81-AB3F-B78494E49AEE}">
      <dgm:prSet phldrT="[Tekst]" custT="1"/>
      <dgm:spPr/>
      <dgm:t>
        <a:bodyPr/>
        <a:lstStyle/>
        <a:p>
          <a:r>
            <a:rPr lang="nl-BE" sz="1400" dirty="0"/>
            <a:t>2 </a:t>
          </a:r>
          <a:r>
            <a:rPr lang="nl-BE" sz="1400" dirty="0" err="1"/>
            <a:t>mois</a:t>
          </a:r>
          <a:r>
            <a:rPr lang="nl-BE" sz="1400" dirty="0"/>
            <a:t> (</a:t>
          </a:r>
          <a:r>
            <a:rPr lang="nl-BE" sz="1400" dirty="0" err="1"/>
            <a:t>urgence</a:t>
          </a:r>
          <a:r>
            <a:rPr lang="nl-BE" sz="1400" dirty="0"/>
            <a:t>)</a:t>
          </a:r>
        </a:p>
      </dgm:t>
    </dgm:pt>
    <dgm:pt modelId="{29FD584A-51ED-4AD8-8C7E-3197549B9C75}" type="parTrans" cxnId="{A0384485-1AD8-44E9-A0DA-F6C0E236BFEB}">
      <dgm:prSet/>
      <dgm:spPr/>
      <dgm:t>
        <a:bodyPr/>
        <a:lstStyle/>
        <a:p>
          <a:endParaRPr lang="nl-BE"/>
        </a:p>
      </dgm:t>
    </dgm:pt>
    <dgm:pt modelId="{B99FEB8F-624B-452D-8BB4-B17A18E77441}" type="sibTrans" cxnId="{A0384485-1AD8-44E9-A0DA-F6C0E236BFEB}">
      <dgm:prSet/>
      <dgm:spPr/>
      <dgm:t>
        <a:bodyPr/>
        <a:lstStyle/>
        <a:p>
          <a:endParaRPr lang="nl-BE"/>
        </a:p>
      </dgm:t>
    </dgm:pt>
    <dgm:pt modelId="{312D100F-290B-4CA0-AA26-C9851A6667C6}">
      <dgm:prSet phldrT="[Tekst]" custT="1"/>
      <dgm:spPr/>
      <dgm:t>
        <a:bodyPr/>
        <a:lstStyle/>
        <a:p>
          <a:r>
            <a:rPr lang="nl-BE" sz="1400" dirty="0">
              <a:sym typeface="Wingdings" panose="05000000000000000000" pitchFamily="2" charset="2"/>
            </a:rPr>
            <a:t></a:t>
          </a:r>
          <a:r>
            <a:rPr lang="nl-BE" sz="1400" dirty="0"/>
            <a:t> CAH</a:t>
          </a:r>
        </a:p>
      </dgm:t>
    </dgm:pt>
    <dgm:pt modelId="{A9CE34B2-A7BE-418F-AFBE-C520AAD7F566}" type="parTrans" cxnId="{657A7C82-B861-4761-BC5A-996AC831533F}">
      <dgm:prSet/>
      <dgm:spPr/>
      <dgm:t>
        <a:bodyPr/>
        <a:lstStyle/>
        <a:p>
          <a:endParaRPr lang="nl-BE"/>
        </a:p>
      </dgm:t>
    </dgm:pt>
    <dgm:pt modelId="{75CB95EF-FBCE-4065-A485-95FE6F0B9864}" type="sibTrans" cxnId="{657A7C82-B861-4761-BC5A-996AC831533F}">
      <dgm:prSet/>
      <dgm:spPr/>
      <dgm:t>
        <a:bodyPr/>
        <a:lstStyle/>
        <a:p>
          <a:endParaRPr lang="nl-BE"/>
        </a:p>
      </dgm:t>
    </dgm:pt>
    <dgm:pt modelId="{272D4697-0EB8-480A-8BA1-E0DB6AFFE502}">
      <dgm:prSet phldrT="[Tekst]" custT="1"/>
      <dgm:spPr/>
      <dgm:t>
        <a:bodyPr/>
        <a:lstStyle/>
        <a:p>
          <a:r>
            <a:rPr lang="nl-BE" sz="1400" dirty="0">
              <a:sym typeface="Wingdings" panose="05000000000000000000" pitchFamily="2" charset="2"/>
            </a:rPr>
            <a:t></a:t>
          </a:r>
          <a:r>
            <a:rPr lang="nl-BE" sz="1400" dirty="0"/>
            <a:t> UBEX</a:t>
          </a:r>
        </a:p>
      </dgm:t>
    </dgm:pt>
    <dgm:pt modelId="{3BAA44C7-C163-42B6-A8E8-54A09B271961}" type="parTrans" cxnId="{5D95420E-5902-44C9-8FA5-772479DAAB62}">
      <dgm:prSet/>
      <dgm:spPr/>
      <dgm:t>
        <a:bodyPr/>
        <a:lstStyle/>
        <a:p>
          <a:endParaRPr lang="fr-BE"/>
        </a:p>
      </dgm:t>
    </dgm:pt>
    <dgm:pt modelId="{FC198F7F-F157-4027-9E7C-93067C65974C}" type="sibTrans" cxnId="{5D95420E-5902-44C9-8FA5-772479DAAB62}">
      <dgm:prSet/>
      <dgm:spPr/>
      <dgm:t>
        <a:bodyPr/>
        <a:lstStyle/>
        <a:p>
          <a:endParaRPr lang="fr-BE"/>
        </a:p>
      </dgm:t>
    </dgm:pt>
    <dgm:pt modelId="{E475EC21-4899-417F-920A-784AB43C9BA6}" type="pres">
      <dgm:prSet presAssocID="{8A3A40C6-BEB6-42E0-8F45-5AC38529E565}" presName="rootnode" presStyleCnt="0">
        <dgm:presLayoutVars>
          <dgm:chMax/>
          <dgm:chPref/>
          <dgm:dir/>
          <dgm:animLvl val="lvl"/>
        </dgm:presLayoutVars>
      </dgm:prSet>
      <dgm:spPr/>
    </dgm:pt>
    <dgm:pt modelId="{8CF9F662-15C6-43DB-A482-13A2B08FCE31}" type="pres">
      <dgm:prSet presAssocID="{794C6C7B-84FA-43EA-87D9-13E82B22F875}" presName="composite" presStyleCnt="0"/>
      <dgm:spPr/>
    </dgm:pt>
    <dgm:pt modelId="{9A124F15-2B2B-4436-B60A-2250ABE27DF6}" type="pres">
      <dgm:prSet presAssocID="{794C6C7B-84FA-43EA-87D9-13E82B22F875}" presName="bentUpArrow1" presStyleLbl="alignImgPlace1" presStyleIdx="0" presStyleCnt="3"/>
      <dgm:spPr/>
    </dgm:pt>
    <dgm:pt modelId="{7150CBF3-CBD6-412E-8DFE-C629CABC515C}" type="pres">
      <dgm:prSet presAssocID="{794C6C7B-84FA-43EA-87D9-13E82B22F87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980E169-1BEC-4FC8-8F9A-0DE34203155A}" type="pres">
      <dgm:prSet presAssocID="{794C6C7B-84FA-43EA-87D9-13E82B22F875}" presName="ChildText" presStyleLbl="revTx" presStyleIdx="0" presStyleCnt="3" custScaleX="411675" custScaleY="72361" custLinFactX="68038" custLinFactNeighborX="100000" custLinFactNeighborY="-3539">
        <dgm:presLayoutVars>
          <dgm:chMax val="0"/>
          <dgm:chPref val="0"/>
          <dgm:bulletEnabled val="1"/>
        </dgm:presLayoutVars>
      </dgm:prSet>
      <dgm:spPr/>
    </dgm:pt>
    <dgm:pt modelId="{F350AA2C-88EE-4091-A305-5D19A186B61E}" type="pres">
      <dgm:prSet presAssocID="{2FC04F30-95AF-4A72-8BC0-A9483239D83E}" presName="sibTrans" presStyleCnt="0"/>
      <dgm:spPr/>
    </dgm:pt>
    <dgm:pt modelId="{C014232A-C00F-4340-8C30-9B3BECA812C0}" type="pres">
      <dgm:prSet presAssocID="{935329DE-CC52-442B-B690-038E8A7CAD07}" presName="composite" presStyleCnt="0"/>
      <dgm:spPr/>
    </dgm:pt>
    <dgm:pt modelId="{C2B93EC5-7821-4C69-BAEF-5BB437762945}" type="pres">
      <dgm:prSet presAssocID="{935329DE-CC52-442B-B690-038E8A7CAD07}" presName="bentUpArrow1" presStyleLbl="alignImgPlace1" presStyleIdx="1" presStyleCnt="3" custLinFactNeighborX="-52396"/>
      <dgm:spPr/>
    </dgm:pt>
    <dgm:pt modelId="{FAFB142E-864C-4C20-8394-E00BA3D36494}" type="pres">
      <dgm:prSet presAssocID="{935329DE-CC52-442B-B690-038E8A7CAD07}" presName="ParentText" presStyleLbl="node1" presStyleIdx="1" presStyleCnt="4" custLinFactNeighborX="-38092">
        <dgm:presLayoutVars>
          <dgm:chMax val="1"/>
          <dgm:chPref val="1"/>
          <dgm:bulletEnabled val="1"/>
        </dgm:presLayoutVars>
      </dgm:prSet>
      <dgm:spPr/>
    </dgm:pt>
    <dgm:pt modelId="{1EA378D5-0EF2-461A-81C6-3402C2AF50A0}" type="pres">
      <dgm:prSet presAssocID="{935329DE-CC52-442B-B690-038E8A7CAD07}" presName="ChildText" presStyleLbl="revTx" presStyleIdx="1" presStyleCnt="3" custScaleX="230983" custLinFactNeighborX="26185" custLinFactNeighborY="-2470">
        <dgm:presLayoutVars>
          <dgm:chMax val="0"/>
          <dgm:chPref val="0"/>
          <dgm:bulletEnabled val="1"/>
        </dgm:presLayoutVars>
      </dgm:prSet>
      <dgm:spPr/>
    </dgm:pt>
    <dgm:pt modelId="{C5BCAC48-BE2A-4DBC-8586-76344BBD3A0C}" type="pres">
      <dgm:prSet presAssocID="{F394FCFF-0680-44D5-AF6D-4433408EB018}" presName="sibTrans" presStyleCnt="0"/>
      <dgm:spPr/>
    </dgm:pt>
    <dgm:pt modelId="{DF693C1E-D8D8-49ED-8523-C99395B4E5A9}" type="pres">
      <dgm:prSet presAssocID="{88897841-0782-49E8-BA34-0173D2AAACD7}" presName="composite" presStyleCnt="0"/>
      <dgm:spPr/>
    </dgm:pt>
    <dgm:pt modelId="{77CDFD3F-4D54-4EC7-835A-FE9F01F40315}" type="pres">
      <dgm:prSet presAssocID="{88897841-0782-49E8-BA34-0173D2AAACD7}" presName="bentUpArrow1" presStyleLbl="alignImgPlace1" presStyleIdx="2" presStyleCnt="3" custLinFactNeighborX="-96038"/>
      <dgm:spPr/>
    </dgm:pt>
    <dgm:pt modelId="{F1A376DA-33E9-461D-8893-7510C9FD55AD}" type="pres">
      <dgm:prSet presAssocID="{88897841-0782-49E8-BA34-0173D2AAACD7}" presName="ParentText" presStyleLbl="node1" presStyleIdx="2" presStyleCnt="4" custLinFactNeighborX="-71394">
        <dgm:presLayoutVars>
          <dgm:chMax val="1"/>
          <dgm:chPref val="1"/>
          <dgm:bulletEnabled val="1"/>
        </dgm:presLayoutVars>
      </dgm:prSet>
      <dgm:spPr/>
    </dgm:pt>
    <dgm:pt modelId="{2FE38C6D-4FED-46BA-A71B-D2E21D924110}" type="pres">
      <dgm:prSet presAssocID="{88897841-0782-49E8-BA34-0173D2AAACD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94AB73B-E3F2-417C-B7FB-6995C485BE34}" type="pres">
      <dgm:prSet presAssocID="{51C78B26-7A87-4ACB-AB72-C91229BDB934}" presName="sibTrans" presStyleCnt="0"/>
      <dgm:spPr/>
    </dgm:pt>
    <dgm:pt modelId="{233CAAFB-59D9-4B61-8B4B-2D3DF384FDCC}" type="pres">
      <dgm:prSet presAssocID="{5293700A-055A-49EC-93CB-2024AA27DF4A}" presName="composite" presStyleCnt="0"/>
      <dgm:spPr/>
    </dgm:pt>
    <dgm:pt modelId="{1E18F58C-07D0-4EB0-B45B-C657FBB2A954}" type="pres">
      <dgm:prSet presAssocID="{5293700A-055A-49EC-93CB-2024AA27DF4A}" presName="ParentText" presStyleLbl="node1" presStyleIdx="3" presStyleCnt="4" custLinFactX="-4695" custLinFactNeighborX="-100000">
        <dgm:presLayoutVars>
          <dgm:chMax val="1"/>
          <dgm:chPref val="1"/>
          <dgm:bulletEnabled val="1"/>
        </dgm:presLayoutVars>
      </dgm:prSet>
      <dgm:spPr/>
    </dgm:pt>
  </dgm:ptLst>
  <dgm:cxnLst>
    <dgm:cxn modelId="{5D95420E-5902-44C9-8FA5-772479DAAB62}" srcId="{935329DE-CC52-442B-B690-038E8A7CAD07}" destId="{272D4697-0EB8-480A-8BA1-E0DB6AFFE502}" srcOrd="1" destOrd="0" parTransId="{3BAA44C7-C163-42B6-A8E8-54A09B271961}" sibTransId="{FC198F7F-F157-4027-9E7C-93067C65974C}"/>
    <dgm:cxn modelId="{F08D273A-C9E3-4E70-8106-7C7A952B1028}" srcId="{8A3A40C6-BEB6-42E0-8F45-5AC38529E565}" destId="{88897841-0782-49E8-BA34-0173D2AAACD7}" srcOrd="2" destOrd="0" parTransId="{C90E6D80-E7BA-4361-84D0-3E26449A591C}" sibTransId="{51C78B26-7A87-4ACB-AB72-C91229BDB934}"/>
    <dgm:cxn modelId="{5D46CB60-2DD0-4CDE-BB18-9C77F79CA7F7}" srcId="{8A3A40C6-BEB6-42E0-8F45-5AC38529E565}" destId="{794C6C7B-84FA-43EA-87D9-13E82B22F875}" srcOrd="0" destOrd="0" parTransId="{AC34CA2F-F561-4924-B92B-9993660FA93B}" sibTransId="{2FC04F30-95AF-4A72-8BC0-A9483239D83E}"/>
    <dgm:cxn modelId="{E1B18468-0D36-4187-A692-D2DB07B50AE8}" type="presOf" srcId="{F77A9065-BB95-49E7-8E20-45EDB492673A}" destId="{D980E169-1BEC-4FC8-8F9A-0DE34203155A}" srcOrd="0" destOrd="0" presId="urn:microsoft.com/office/officeart/2005/8/layout/StepDownProcess"/>
    <dgm:cxn modelId="{EA6F384B-CB69-49BA-90F3-E6D35D5EA85A}" type="presOf" srcId="{8A3A40C6-BEB6-42E0-8F45-5AC38529E565}" destId="{E475EC21-4899-417F-920A-784AB43C9BA6}" srcOrd="0" destOrd="0" presId="urn:microsoft.com/office/officeart/2005/8/layout/StepDownProcess"/>
    <dgm:cxn modelId="{D90D036D-F1DC-48E7-A71B-5112B91D723C}" srcId="{8A3A40C6-BEB6-42E0-8F45-5AC38529E565}" destId="{5293700A-055A-49EC-93CB-2024AA27DF4A}" srcOrd="3" destOrd="0" parTransId="{15B273F4-88E9-494F-AC0C-8E7633C91C93}" sibTransId="{2352F898-148E-4866-9B17-3F6A0D2F0A7C}"/>
    <dgm:cxn modelId="{67904B58-7CF6-4169-91CC-306E5C23DB30}" type="presOf" srcId="{272D4697-0EB8-480A-8BA1-E0DB6AFFE502}" destId="{1EA378D5-0EF2-461A-81C6-3402C2AF50A0}" srcOrd="0" destOrd="1" presId="urn:microsoft.com/office/officeart/2005/8/layout/StepDownProcess"/>
    <dgm:cxn modelId="{D02C5B59-34DB-47DA-95B0-6ED20D0D8E41}" srcId="{8A3A40C6-BEB6-42E0-8F45-5AC38529E565}" destId="{935329DE-CC52-442B-B690-038E8A7CAD07}" srcOrd="1" destOrd="0" parTransId="{6E7AD5D9-0466-443E-89B7-55E2ADAC2C26}" sibTransId="{F394FCFF-0680-44D5-AF6D-4433408EB018}"/>
    <dgm:cxn modelId="{230B5379-F7D0-49F0-BEB3-2360840FE92D}" type="presOf" srcId="{794C6C7B-84FA-43EA-87D9-13E82B22F875}" destId="{7150CBF3-CBD6-412E-8DFE-C629CABC515C}" srcOrd="0" destOrd="0" presId="urn:microsoft.com/office/officeart/2005/8/layout/StepDownProcess"/>
    <dgm:cxn modelId="{BC3AAD80-A505-4733-95C0-43FC38E98358}" type="presOf" srcId="{51CF612B-BF45-4C81-AB3F-B78494E49AEE}" destId="{D980E169-1BEC-4FC8-8F9A-0DE34203155A}" srcOrd="0" destOrd="2" presId="urn:microsoft.com/office/officeart/2005/8/layout/StepDownProcess"/>
    <dgm:cxn modelId="{657A7C82-B861-4761-BC5A-996AC831533F}" srcId="{935329DE-CC52-442B-B690-038E8A7CAD07}" destId="{312D100F-290B-4CA0-AA26-C9851A6667C6}" srcOrd="2" destOrd="0" parTransId="{A9CE34B2-A7BE-418F-AFBE-C520AAD7F566}" sibTransId="{75CB95EF-FBCE-4065-A485-95FE6F0B9864}"/>
    <dgm:cxn modelId="{A0384485-1AD8-44E9-A0DA-F6C0E236BFEB}" srcId="{F77A9065-BB95-49E7-8E20-45EDB492673A}" destId="{51CF612B-BF45-4C81-AB3F-B78494E49AEE}" srcOrd="1" destOrd="0" parTransId="{29FD584A-51ED-4AD8-8C7E-3197549B9C75}" sibTransId="{B99FEB8F-624B-452D-8BB4-B17A18E77441}"/>
    <dgm:cxn modelId="{D59E1693-D598-45AC-B85D-841AD25A0975}" type="presOf" srcId="{5293700A-055A-49EC-93CB-2024AA27DF4A}" destId="{1E18F58C-07D0-4EB0-B45B-C657FBB2A954}" srcOrd="0" destOrd="0" presId="urn:microsoft.com/office/officeart/2005/8/layout/StepDownProcess"/>
    <dgm:cxn modelId="{BC619895-62A8-4297-A879-A09B2175111B}" type="presOf" srcId="{935329DE-CC52-442B-B690-038E8A7CAD07}" destId="{FAFB142E-864C-4C20-8394-E00BA3D36494}" srcOrd="0" destOrd="0" presId="urn:microsoft.com/office/officeart/2005/8/layout/StepDownProcess"/>
    <dgm:cxn modelId="{34F53897-5B86-49F9-9F37-5EBF639F030D}" type="presOf" srcId="{88897841-0782-49E8-BA34-0173D2AAACD7}" destId="{F1A376DA-33E9-461D-8893-7510C9FD55AD}" srcOrd="0" destOrd="0" presId="urn:microsoft.com/office/officeart/2005/8/layout/StepDownProcess"/>
    <dgm:cxn modelId="{C129ED9D-DFA5-42E3-B30E-213759A4DB7D}" srcId="{794C6C7B-84FA-43EA-87D9-13E82B22F875}" destId="{F77A9065-BB95-49E7-8E20-45EDB492673A}" srcOrd="0" destOrd="0" parTransId="{7D67AE29-E241-48BB-822F-988C9FB97F51}" sibTransId="{0AFC102B-7CA5-4656-96E4-93B058576B9D}"/>
    <dgm:cxn modelId="{66CF68A1-400B-4EBA-AE8B-3B55A80C8DD6}" srcId="{F77A9065-BB95-49E7-8E20-45EDB492673A}" destId="{C0B41199-E4C0-4C82-BB2D-E37422C9450E}" srcOrd="0" destOrd="0" parTransId="{92B2A61D-393E-4892-8CFF-6457BCFD2522}" sibTransId="{8DC7B349-E037-4000-855A-EEA7B2643E60}"/>
    <dgm:cxn modelId="{1FE852A1-A733-47DD-BFA1-FFA071833194}" type="presOf" srcId="{312D100F-290B-4CA0-AA26-C9851A6667C6}" destId="{1EA378D5-0EF2-461A-81C6-3402C2AF50A0}" srcOrd="0" destOrd="2" presId="urn:microsoft.com/office/officeart/2005/8/layout/StepDownProcess"/>
    <dgm:cxn modelId="{B292DBB5-32B3-42A5-8DF6-C849638EEF29}" type="presOf" srcId="{392BE5DF-F199-4C89-991C-D66B2261AF3A}" destId="{1EA378D5-0EF2-461A-81C6-3402C2AF50A0}" srcOrd="0" destOrd="0" presId="urn:microsoft.com/office/officeart/2005/8/layout/StepDownProcess"/>
    <dgm:cxn modelId="{A30088EA-3601-43BD-9B1D-AE4693978E68}" srcId="{935329DE-CC52-442B-B690-038E8A7CAD07}" destId="{392BE5DF-F199-4C89-991C-D66B2261AF3A}" srcOrd="0" destOrd="0" parTransId="{925F3B90-1D1C-4985-9940-E952B3F9DCFC}" sibTransId="{1912BFB0-D835-464C-85C4-17E6D4EE4DF1}"/>
    <dgm:cxn modelId="{CC0625EF-F78C-40B6-8F5A-B87422593496}" type="presOf" srcId="{C0B41199-E4C0-4C82-BB2D-E37422C9450E}" destId="{D980E169-1BEC-4FC8-8F9A-0DE34203155A}" srcOrd="0" destOrd="1" presId="urn:microsoft.com/office/officeart/2005/8/layout/StepDownProcess"/>
    <dgm:cxn modelId="{00075834-A26B-401F-938A-3FFCD88532A0}" type="presParOf" srcId="{E475EC21-4899-417F-920A-784AB43C9BA6}" destId="{8CF9F662-15C6-43DB-A482-13A2B08FCE31}" srcOrd="0" destOrd="0" presId="urn:microsoft.com/office/officeart/2005/8/layout/StepDownProcess"/>
    <dgm:cxn modelId="{D5556722-7E52-43A2-A430-9339009155AD}" type="presParOf" srcId="{8CF9F662-15C6-43DB-A482-13A2B08FCE31}" destId="{9A124F15-2B2B-4436-B60A-2250ABE27DF6}" srcOrd="0" destOrd="0" presId="urn:microsoft.com/office/officeart/2005/8/layout/StepDownProcess"/>
    <dgm:cxn modelId="{A62DD378-180D-47ED-BC1B-ABDE31706FE2}" type="presParOf" srcId="{8CF9F662-15C6-43DB-A482-13A2B08FCE31}" destId="{7150CBF3-CBD6-412E-8DFE-C629CABC515C}" srcOrd="1" destOrd="0" presId="urn:microsoft.com/office/officeart/2005/8/layout/StepDownProcess"/>
    <dgm:cxn modelId="{637655A2-8DBD-4F61-AFF6-3B3347C76027}" type="presParOf" srcId="{8CF9F662-15C6-43DB-A482-13A2B08FCE31}" destId="{D980E169-1BEC-4FC8-8F9A-0DE34203155A}" srcOrd="2" destOrd="0" presId="urn:microsoft.com/office/officeart/2005/8/layout/StepDownProcess"/>
    <dgm:cxn modelId="{C9200EEE-506E-4FA4-875C-EC81D254D7E6}" type="presParOf" srcId="{E475EC21-4899-417F-920A-784AB43C9BA6}" destId="{F350AA2C-88EE-4091-A305-5D19A186B61E}" srcOrd="1" destOrd="0" presId="urn:microsoft.com/office/officeart/2005/8/layout/StepDownProcess"/>
    <dgm:cxn modelId="{EFF64084-A014-47A4-8EEF-5B8F0A2E0953}" type="presParOf" srcId="{E475EC21-4899-417F-920A-784AB43C9BA6}" destId="{C014232A-C00F-4340-8C30-9B3BECA812C0}" srcOrd="2" destOrd="0" presId="urn:microsoft.com/office/officeart/2005/8/layout/StepDownProcess"/>
    <dgm:cxn modelId="{F17E7E97-3DCF-4A62-9460-6AC1EC102ADB}" type="presParOf" srcId="{C014232A-C00F-4340-8C30-9B3BECA812C0}" destId="{C2B93EC5-7821-4C69-BAEF-5BB437762945}" srcOrd="0" destOrd="0" presId="urn:microsoft.com/office/officeart/2005/8/layout/StepDownProcess"/>
    <dgm:cxn modelId="{256AEC5E-0EA8-4220-A17B-DA353088B180}" type="presParOf" srcId="{C014232A-C00F-4340-8C30-9B3BECA812C0}" destId="{FAFB142E-864C-4C20-8394-E00BA3D36494}" srcOrd="1" destOrd="0" presId="urn:microsoft.com/office/officeart/2005/8/layout/StepDownProcess"/>
    <dgm:cxn modelId="{A0B7FA36-9B78-4634-BF96-3DF0B08459B4}" type="presParOf" srcId="{C014232A-C00F-4340-8C30-9B3BECA812C0}" destId="{1EA378D5-0EF2-461A-81C6-3402C2AF50A0}" srcOrd="2" destOrd="0" presId="urn:microsoft.com/office/officeart/2005/8/layout/StepDownProcess"/>
    <dgm:cxn modelId="{F1953E91-98B1-429B-AC59-B8E6A629B41A}" type="presParOf" srcId="{E475EC21-4899-417F-920A-784AB43C9BA6}" destId="{C5BCAC48-BE2A-4DBC-8586-76344BBD3A0C}" srcOrd="3" destOrd="0" presId="urn:microsoft.com/office/officeart/2005/8/layout/StepDownProcess"/>
    <dgm:cxn modelId="{7877F2CF-89A6-4A66-A336-96EC3EA2C129}" type="presParOf" srcId="{E475EC21-4899-417F-920A-784AB43C9BA6}" destId="{DF693C1E-D8D8-49ED-8523-C99395B4E5A9}" srcOrd="4" destOrd="0" presId="urn:microsoft.com/office/officeart/2005/8/layout/StepDownProcess"/>
    <dgm:cxn modelId="{551E204B-C4B8-48F8-BF7B-973F06A10E8B}" type="presParOf" srcId="{DF693C1E-D8D8-49ED-8523-C99395B4E5A9}" destId="{77CDFD3F-4D54-4EC7-835A-FE9F01F40315}" srcOrd="0" destOrd="0" presId="urn:microsoft.com/office/officeart/2005/8/layout/StepDownProcess"/>
    <dgm:cxn modelId="{FD7C9148-5507-438C-B259-C9BBA1CF29BB}" type="presParOf" srcId="{DF693C1E-D8D8-49ED-8523-C99395B4E5A9}" destId="{F1A376DA-33E9-461D-8893-7510C9FD55AD}" srcOrd="1" destOrd="0" presId="urn:microsoft.com/office/officeart/2005/8/layout/StepDownProcess"/>
    <dgm:cxn modelId="{62054497-B028-4E41-941A-F0D1190ED3CE}" type="presParOf" srcId="{DF693C1E-D8D8-49ED-8523-C99395B4E5A9}" destId="{2FE38C6D-4FED-46BA-A71B-D2E21D924110}" srcOrd="2" destOrd="0" presId="urn:microsoft.com/office/officeart/2005/8/layout/StepDownProcess"/>
    <dgm:cxn modelId="{263EC2CC-CF69-43F8-A5F7-37BCBC37EC59}" type="presParOf" srcId="{E475EC21-4899-417F-920A-784AB43C9BA6}" destId="{A94AB73B-E3F2-417C-B7FB-6995C485BE34}" srcOrd="5" destOrd="0" presId="urn:microsoft.com/office/officeart/2005/8/layout/StepDownProcess"/>
    <dgm:cxn modelId="{29AB4A12-FBA2-43F8-8095-F518FEC008A5}" type="presParOf" srcId="{E475EC21-4899-417F-920A-784AB43C9BA6}" destId="{233CAAFB-59D9-4B61-8B4B-2D3DF384FDCC}" srcOrd="6" destOrd="0" presId="urn:microsoft.com/office/officeart/2005/8/layout/StepDownProcess"/>
    <dgm:cxn modelId="{EE17E887-BC55-44E8-B078-7601B504FFF4}" type="presParOf" srcId="{233CAAFB-59D9-4B61-8B4B-2D3DF384FDCC}" destId="{1E18F58C-07D0-4EB0-B45B-C657FBB2A95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24F15-2B2B-4436-B60A-2250ABE27DF6}">
      <dsp:nvSpPr>
        <dsp:cNvPr id="0" name=""/>
        <dsp:cNvSpPr/>
      </dsp:nvSpPr>
      <dsp:spPr>
        <a:xfrm rot="5400000">
          <a:off x="455547" y="1023027"/>
          <a:ext cx="898440" cy="1022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0CBF3-CBD6-412E-8DFE-C629CABC515C}">
      <dsp:nvSpPr>
        <dsp:cNvPr id="0" name=""/>
        <dsp:cNvSpPr/>
      </dsp:nvSpPr>
      <dsp:spPr>
        <a:xfrm>
          <a:off x="217515" y="27088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 err="1"/>
            <a:t>Ministre</a:t>
          </a:r>
          <a:r>
            <a:rPr lang="nl-BE" sz="2700" kern="1200" dirty="0"/>
            <a:t> </a:t>
          </a:r>
        </a:p>
      </dsp:txBody>
      <dsp:txXfrm>
        <a:off x="269204" y="78777"/>
        <a:ext cx="1409066" cy="955284"/>
      </dsp:txXfrm>
    </dsp:sp>
    <dsp:sp modelId="{D980E169-1BEC-4FC8-8F9A-0DE34203155A}">
      <dsp:nvSpPr>
        <dsp:cNvPr id="0" name=""/>
        <dsp:cNvSpPr/>
      </dsp:nvSpPr>
      <dsp:spPr>
        <a:xfrm>
          <a:off x="1864167" y="216021"/>
          <a:ext cx="4528458" cy="6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PAR/PAM par MINISTRE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6 </a:t>
          </a:r>
          <a:r>
            <a:rPr lang="nl-BE" sz="1400" kern="1200" dirty="0" err="1"/>
            <a:t>mois</a:t>
          </a:r>
          <a:endParaRPr lang="nl-BE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2 </a:t>
          </a:r>
          <a:r>
            <a:rPr lang="nl-BE" sz="1400" kern="1200" dirty="0" err="1"/>
            <a:t>mois</a:t>
          </a:r>
          <a:r>
            <a:rPr lang="nl-BE" sz="1400" kern="1200" dirty="0"/>
            <a:t> (</a:t>
          </a:r>
          <a:r>
            <a:rPr lang="nl-BE" sz="1400" kern="1200" dirty="0" err="1"/>
            <a:t>urgence</a:t>
          </a:r>
          <a:r>
            <a:rPr lang="nl-BE" sz="1400" kern="1200" dirty="0"/>
            <a:t>)</a:t>
          </a:r>
        </a:p>
      </dsp:txBody>
      <dsp:txXfrm>
        <a:off x="1864167" y="216021"/>
        <a:ext cx="4528458" cy="619162"/>
      </dsp:txXfrm>
    </dsp:sp>
    <dsp:sp modelId="{C2B93EC5-7821-4C69-BAEF-5BB437762945}">
      <dsp:nvSpPr>
        <dsp:cNvPr id="0" name=""/>
        <dsp:cNvSpPr/>
      </dsp:nvSpPr>
      <dsp:spPr>
        <a:xfrm rot="5400000">
          <a:off x="1891498" y="2212254"/>
          <a:ext cx="898440" cy="1022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B142E-864C-4C20-8394-E00BA3D36494}">
      <dsp:nvSpPr>
        <dsp:cNvPr id="0" name=""/>
        <dsp:cNvSpPr/>
      </dsp:nvSpPr>
      <dsp:spPr>
        <a:xfrm>
          <a:off x="1613274" y="1216315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UBEX</a:t>
          </a:r>
        </a:p>
      </dsp:txBody>
      <dsp:txXfrm>
        <a:off x="1664963" y="1268004"/>
        <a:ext cx="1409066" cy="955284"/>
      </dsp:txXfrm>
    </dsp:sp>
    <dsp:sp modelId="{1EA378D5-0EF2-461A-81C6-3402C2AF50A0}">
      <dsp:nvSpPr>
        <dsp:cNvPr id="0" name=""/>
        <dsp:cNvSpPr/>
      </dsp:nvSpPr>
      <dsp:spPr>
        <a:xfrm>
          <a:off x="3269465" y="1296148"/>
          <a:ext cx="2540832" cy="8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ym typeface="Wingdings" panose="05000000000000000000" pitchFamily="2" charset="2"/>
            </a:rPr>
            <a:t></a:t>
          </a:r>
          <a:r>
            <a:rPr lang="nl-BE" sz="1400" kern="1200" dirty="0"/>
            <a:t> BEE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ym typeface="Wingdings" panose="05000000000000000000" pitchFamily="2" charset="2"/>
            </a:rPr>
            <a:t></a:t>
          </a:r>
          <a:r>
            <a:rPr lang="nl-BE" sz="1400" kern="1200" dirty="0"/>
            <a:t> UBEX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ym typeface="Wingdings" panose="05000000000000000000" pitchFamily="2" charset="2"/>
            </a:rPr>
            <a:t></a:t>
          </a:r>
          <a:r>
            <a:rPr lang="nl-BE" sz="1400" kern="1200" dirty="0"/>
            <a:t> CAH</a:t>
          </a:r>
        </a:p>
      </dsp:txBody>
      <dsp:txXfrm>
        <a:off x="3269465" y="1296148"/>
        <a:ext cx="2540832" cy="855657"/>
      </dsp:txXfrm>
    </dsp:sp>
    <dsp:sp modelId="{77CDFD3F-4D54-4EC7-835A-FE9F01F40315}">
      <dsp:nvSpPr>
        <dsp:cNvPr id="0" name=""/>
        <dsp:cNvSpPr/>
      </dsp:nvSpPr>
      <dsp:spPr>
        <a:xfrm rot="5400000">
          <a:off x="3618770" y="3401481"/>
          <a:ext cx="898440" cy="1022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376DA-33E9-461D-8893-7510C9FD55AD}">
      <dsp:nvSpPr>
        <dsp:cNvPr id="0" name=""/>
        <dsp:cNvSpPr/>
      </dsp:nvSpPr>
      <dsp:spPr>
        <a:xfrm>
          <a:off x="3283260" y="2405542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CSPPT</a:t>
          </a:r>
        </a:p>
      </dsp:txBody>
      <dsp:txXfrm>
        <a:off x="3334949" y="2457231"/>
        <a:ext cx="1409066" cy="955284"/>
      </dsp:txXfrm>
    </dsp:sp>
    <dsp:sp modelId="{2FE38C6D-4FED-46BA-A71B-D2E21D924110}">
      <dsp:nvSpPr>
        <dsp:cNvPr id="0" name=""/>
        <dsp:cNvSpPr/>
      </dsp:nvSpPr>
      <dsp:spPr>
        <a:xfrm>
          <a:off x="5875500" y="2506509"/>
          <a:ext cx="1100008" cy="8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8F58C-07D0-4EB0-B45B-C657FBB2A954}">
      <dsp:nvSpPr>
        <dsp:cNvPr id="0" name=""/>
        <dsp:cNvSpPr/>
      </dsp:nvSpPr>
      <dsp:spPr>
        <a:xfrm>
          <a:off x="4953261" y="3594769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 err="1"/>
            <a:t>Ministre</a:t>
          </a:r>
          <a:endParaRPr lang="nl-BE" sz="2700" kern="1200" dirty="0"/>
        </a:p>
      </dsp:txBody>
      <dsp:txXfrm>
        <a:off x="5004950" y="3646458"/>
        <a:ext cx="1409066" cy="955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AC04FBE-F209-48D9-A67F-79794D8B09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483AA97-DC09-4991-9DD4-2B92A023FF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55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AA97-DC09-4991-9DD4-2B92A023FF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344816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nl-BE" sz="3200" kern="1200" dirty="0">
                <a:solidFill>
                  <a:srgbClr val="054466"/>
                </a:solidFill>
                <a:latin typeface="Dosis Bol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EDEBF4-9529-45C9-B7E7-F32846238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936" y="859492"/>
            <a:ext cx="5112568" cy="1470025"/>
          </a:xfrm>
          <a:prstGeom prst="rect">
            <a:avLst/>
          </a:prstGeom>
        </p:spPr>
        <p:txBody>
          <a:bodyPr/>
          <a:lstStyle>
            <a:lvl1pPr>
              <a:defRPr lang="nl-BE" dirty="0">
                <a:solidFill>
                  <a:srgbClr val="054466"/>
                </a:solidFill>
              </a:defRPr>
            </a:lvl1pPr>
          </a:lstStyle>
          <a:p>
            <a:pPr algn="l"/>
            <a:r>
              <a:rPr lang="nl-NL">
                <a:solidFill>
                  <a:srgbClr val="054466"/>
                </a:solidFill>
                <a:latin typeface="Dosis Bold"/>
              </a:rPr>
              <a:t>Klik om stijl te bewerken</a:t>
            </a:r>
            <a:endParaRPr lang="nl-BE" dirty="0">
              <a:solidFill>
                <a:srgbClr val="054466"/>
              </a:solidFill>
              <a:latin typeface="Dosis Bold"/>
            </a:endParaRPr>
          </a:p>
        </p:txBody>
      </p:sp>
    </p:spTree>
    <p:extLst>
      <p:ext uri="{BB962C8B-B14F-4D97-AF65-F5344CB8AC3E}">
        <p14:creationId xmlns:p14="http://schemas.microsoft.com/office/powerpoint/2010/main" val="184773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58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3600" b="1" kern="1200" dirty="0">
                <a:solidFill>
                  <a:srgbClr val="054466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  <a:latin typeface="Dosis Bold"/>
              </a:defRPr>
            </a:lvl1pPr>
            <a:lvl2pPr>
              <a:defRPr>
                <a:solidFill>
                  <a:srgbClr val="323232"/>
                </a:solidFill>
                <a:latin typeface="Dosis Bold"/>
              </a:defRPr>
            </a:lvl2pPr>
            <a:lvl3pPr>
              <a:defRPr>
                <a:solidFill>
                  <a:srgbClr val="323232"/>
                </a:solidFill>
                <a:latin typeface="Dosis Bold"/>
              </a:defRPr>
            </a:lvl3pPr>
            <a:lvl4pPr>
              <a:defRPr>
                <a:solidFill>
                  <a:srgbClr val="323232"/>
                </a:solidFill>
                <a:latin typeface="Dosis Bold"/>
              </a:defRPr>
            </a:lvl4pPr>
            <a:lvl5pPr>
              <a:defRPr>
                <a:solidFill>
                  <a:srgbClr val="323232"/>
                </a:solidFill>
                <a:latin typeface="Dosis Bold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990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23232"/>
                </a:solidFill>
                <a:latin typeface="Dosis Bold"/>
              </a:defRPr>
            </a:lvl1pPr>
            <a:lvl2pPr>
              <a:defRPr sz="2400">
                <a:solidFill>
                  <a:srgbClr val="323232"/>
                </a:solidFill>
                <a:latin typeface="Dosis Bold"/>
              </a:defRPr>
            </a:lvl2pPr>
            <a:lvl3pPr>
              <a:defRPr sz="2000">
                <a:solidFill>
                  <a:srgbClr val="323232"/>
                </a:solidFill>
                <a:latin typeface="Dosis Bold"/>
              </a:defRPr>
            </a:lvl3pPr>
            <a:lvl4pPr>
              <a:defRPr sz="1800">
                <a:solidFill>
                  <a:srgbClr val="323232"/>
                </a:solidFill>
                <a:latin typeface="Dosis Bold"/>
              </a:defRPr>
            </a:lvl4pPr>
            <a:lvl5pPr>
              <a:defRPr sz="1800">
                <a:solidFill>
                  <a:srgbClr val="323232"/>
                </a:solidFill>
                <a:latin typeface="Dosis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707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23232"/>
                </a:solidFill>
                <a:latin typeface="Dosis Bold"/>
              </a:defRPr>
            </a:lvl1pPr>
            <a:lvl2pPr>
              <a:defRPr sz="2400">
                <a:solidFill>
                  <a:srgbClr val="323232"/>
                </a:solidFill>
                <a:latin typeface="Dosis Bold"/>
              </a:defRPr>
            </a:lvl2pPr>
            <a:lvl3pPr>
              <a:defRPr sz="2000">
                <a:solidFill>
                  <a:srgbClr val="323232"/>
                </a:solidFill>
                <a:latin typeface="Dosis Bold"/>
              </a:defRPr>
            </a:lvl3pPr>
            <a:lvl4pPr>
              <a:defRPr sz="1800">
                <a:solidFill>
                  <a:srgbClr val="323232"/>
                </a:solidFill>
                <a:latin typeface="Dosis Bold"/>
              </a:defRPr>
            </a:lvl4pPr>
            <a:lvl5pPr>
              <a:defRPr sz="1800">
                <a:solidFill>
                  <a:srgbClr val="323232"/>
                </a:solidFill>
                <a:latin typeface="Dosis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0BE550-4FA2-42E0-840C-10DDF335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58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3600" b="1" kern="1200" dirty="0">
                <a:solidFill>
                  <a:srgbClr val="054466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3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54466"/>
                </a:solidFill>
                <a:latin typeface="Dosis Bold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54466"/>
                </a:solidFill>
                <a:latin typeface="Dosis Bold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23232"/>
                </a:solidFill>
                <a:latin typeface="Dosis Bol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972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7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33A9-F2CC-4F4B-AB82-0B1EC3F6F6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5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54466"/>
          </a:solidFill>
          <a:latin typeface="Dosis Bol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54466"/>
          </a:solidFill>
          <a:latin typeface="Dosis Bol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54466"/>
          </a:solidFill>
          <a:latin typeface="Dosis Bol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54466"/>
          </a:solidFill>
          <a:latin typeface="Dosis Bol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54466"/>
          </a:solidFill>
          <a:latin typeface="Dosis Bol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rk.belgie.be/nl/themas/sociaal-overleg/interprofessioneel-niveau/hoge-raad-voor-preventie-en-bescherming-op-het-0" TargetMode="External"/><Relationship Id="rId2" Type="http://schemas.openxmlformats.org/officeDocument/2006/relationships/hyperlink" Target="https://emploi.belgique.be/fr/themes/concertation-sociale/niveau-interprofessionnel/conseil-superieur-pour-la-prevention-et-la-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862064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nl-BE" dirty="0"/>
            </a:br>
            <a:r>
              <a:rPr lang="nl-BE" dirty="0" err="1"/>
              <a:t>Conseil</a:t>
            </a:r>
            <a:r>
              <a:rPr lang="nl-BE" dirty="0"/>
              <a:t> Supérieur pour la Prévention et la </a:t>
            </a:r>
            <a:r>
              <a:rPr lang="nl-BE" dirty="0" err="1"/>
              <a:t>Protection</a:t>
            </a:r>
            <a:r>
              <a:rPr lang="nl-BE" dirty="0"/>
              <a:t> au Travail (CSPPT)</a:t>
            </a:r>
            <a:endParaRPr lang="fr-FR" dirty="0"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8072" y="1124744"/>
            <a:ext cx="7772400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nl-BE" dirty="0"/>
              <a:t>	VCCP 	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824536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/>
              <a:t>VCCP - Focal point </a:t>
            </a:r>
          </a:p>
          <a:p>
            <a:pPr lvl="1" eaLnBrk="1" hangingPunct="1">
              <a:defRPr/>
            </a:pPr>
            <a:r>
              <a:rPr lang="fr-FR" sz="2000" b="1" dirty="0"/>
              <a:t>Président </a:t>
            </a:r>
            <a:r>
              <a:rPr lang="fr-FR" sz="2000" dirty="0"/>
              <a:t>: Focal Point Manager</a:t>
            </a:r>
          </a:p>
          <a:p>
            <a:pPr lvl="1" eaLnBrk="1" hangingPunct="1">
              <a:defRPr/>
            </a:pPr>
            <a:r>
              <a:rPr lang="nl-BE" sz="2000" b="1" dirty="0" err="1"/>
              <a:t>membres</a:t>
            </a:r>
            <a:r>
              <a:rPr lang="nl-BE" sz="2000" b="1" dirty="0"/>
              <a:t> </a:t>
            </a:r>
            <a:r>
              <a:rPr lang="nl-BE" sz="20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membres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UBEX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fonctionnaires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chargés de la Promo &amp; de DIRACT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fonctionnaires DG HUT &amp; DG CBE</a:t>
            </a:r>
          </a:p>
          <a:p>
            <a:pPr lvl="1" eaLnBrk="1" hangingPunct="1">
              <a:defRPr/>
            </a:pPr>
            <a:r>
              <a:rPr lang="fr-FR" sz="1800" dirty="0"/>
              <a:t>planification et mise en œuvre des campagnes de l’EU-OSHA </a:t>
            </a:r>
          </a:p>
          <a:p>
            <a:pPr eaLnBrk="1" hangingPunct="1">
              <a:defRPr/>
            </a:pPr>
            <a:r>
              <a:rPr lang="fr-FR" sz="2800" b="1" dirty="0"/>
              <a:t>réseau Focal point </a:t>
            </a:r>
          </a:p>
          <a:p>
            <a:pPr lvl="1" eaLnBrk="1" hangingPunct="1">
              <a:defRPr/>
            </a:pPr>
            <a:r>
              <a:rPr lang="nl-BE" sz="2000" b="1" dirty="0" err="1"/>
              <a:t>membres</a:t>
            </a:r>
            <a:r>
              <a:rPr lang="nl-BE" sz="2000" b="1" dirty="0"/>
              <a:t> </a:t>
            </a:r>
            <a:r>
              <a:rPr lang="nl-BE" sz="2000" dirty="0"/>
              <a:t>: </a:t>
            </a:r>
            <a:r>
              <a:rPr lang="nl-BE" sz="1800" dirty="0" err="1">
                <a:solidFill>
                  <a:schemeClr val="accent6">
                    <a:lumMod val="75000"/>
                  </a:schemeClr>
                </a:solidFill>
              </a:rPr>
              <a:t>tous</a:t>
            </a: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 les </a:t>
            </a:r>
            <a:r>
              <a:rPr lang="nl-BE" sz="1800" dirty="0" err="1">
                <a:solidFill>
                  <a:schemeClr val="accent6">
                    <a:lumMod val="75000"/>
                  </a:schemeClr>
                </a:solidFill>
              </a:rPr>
              <a:t>membres</a:t>
            </a: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 CSPPT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FR" sz="2000" dirty="0"/>
              <a:t>contribue au travail de</a:t>
            </a:r>
            <a:r>
              <a:rPr lang="nl-BE" sz="2000" dirty="0"/>
              <a:t> EU-OSHA</a:t>
            </a:r>
          </a:p>
          <a:p>
            <a:pPr lvl="1" eaLnBrk="1" hangingPunct="1">
              <a:defRPr/>
            </a:pPr>
            <a:r>
              <a:rPr lang="fr-BE" sz="2000" dirty="0"/>
              <a:t>diffuse les produits et les informations </a:t>
            </a:r>
          </a:p>
          <a:p>
            <a:pPr lvl="1" eaLnBrk="1" hangingPunct="1">
              <a:defRPr/>
            </a:pPr>
            <a:r>
              <a:rPr lang="fr-BE" sz="2000" dirty="0"/>
              <a:t>méthode de travail : e-mail</a:t>
            </a:r>
          </a:p>
          <a:p>
            <a:pPr lvl="1" eaLnBrk="1" hangingPunct="1">
              <a:defRPr/>
            </a:pPr>
            <a:endParaRPr lang="nl-BE" sz="1800" dirty="0"/>
          </a:p>
          <a:p>
            <a:pPr lvl="1" eaLnBrk="1" hangingPunct="1">
              <a:defRPr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275856" y="1114400"/>
            <a:ext cx="44644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354217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nl-BE" sz="2000" kern="0" dirty="0" err="1"/>
              <a:t>Sensibilisation</a:t>
            </a:r>
            <a:r>
              <a:rPr lang="nl-BE" sz="2000" kern="0" dirty="0"/>
              <a:t> &amp; Communication</a:t>
            </a:r>
            <a:br>
              <a:rPr lang="fr-FR" sz="2000" kern="0" dirty="0"/>
            </a:b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4140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6064" y="1066800"/>
            <a:ext cx="7772400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nl-BE" dirty="0"/>
              <a:t>	VCCP 	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1200"/>
            <a:ext cx="8496944" cy="4544144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/>
              <a:t>VCCP – recherche sociale et formation des travailleurs </a:t>
            </a:r>
          </a:p>
          <a:p>
            <a:pPr lvl="1" eaLnBrk="1" hangingPunct="1">
              <a:defRPr/>
            </a:pPr>
            <a:r>
              <a:rPr lang="fr-FR" sz="2400" b="1" dirty="0"/>
              <a:t>Président </a:t>
            </a:r>
            <a:r>
              <a:rPr lang="fr-FR" sz="2400" dirty="0"/>
              <a:t>:</a:t>
            </a:r>
            <a:r>
              <a:rPr lang="fr-FR" dirty="0"/>
              <a:t> </a:t>
            </a:r>
            <a:r>
              <a:rPr lang="fr-FR" sz="1600" dirty="0" err="1"/>
              <a:t>Dir</a:t>
            </a:r>
            <a:r>
              <a:rPr lang="fr-FR" sz="1600" dirty="0"/>
              <a:t>. </a:t>
            </a:r>
            <a:r>
              <a:rPr lang="fr-FR" sz="1600" dirty="0" err="1"/>
              <a:t>Gen</a:t>
            </a:r>
            <a:r>
              <a:rPr lang="fr-FR" sz="1600" dirty="0"/>
              <a:t>. DG HUT</a:t>
            </a:r>
          </a:p>
          <a:p>
            <a:pPr lvl="1" eaLnBrk="1" hangingPunct="1">
              <a:defRPr/>
            </a:pPr>
            <a:r>
              <a:rPr lang="nl-BE" sz="2400" b="1" dirty="0" err="1"/>
              <a:t>membres</a:t>
            </a:r>
            <a:r>
              <a:rPr lang="nl-BE" sz="2400" b="1" dirty="0"/>
              <a:t> </a:t>
            </a:r>
            <a:r>
              <a:rPr lang="nl-BE" sz="24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seulement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représentants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des </a:t>
            </a: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travailleurs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du UBEX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fonctionnaires chargés de la Promo &amp; DIRACT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fonctionnaires DG HUT &amp; DG CBE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fonctionnaire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chargés de la DG CLS</a:t>
            </a:r>
          </a:p>
          <a:p>
            <a:pPr lvl="1" eaLnBrk="1" hangingPunct="1">
              <a:defRPr/>
            </a:pPr>
            <a:r>
              <a:rPr lang="nl-BE" sz="2400" b="1" dirty="0" err="1"/>
              <a:t>missions</a:t>
            </a:r>
            <a:r>
              <a:rPr lang="nl-BE" sz="2400" b="1" dirty="0"/>
              <a:t> </a:t>
            </a:r>
            <a:r>
              <a:rPr lang="nl-BE" sz="2400" dirty="0"/>
              <a:t>: </a:t>
            </a:r>
          </a:p>
          <a:p>
            <a:pPr lvl="2" eaLnBrk="1" hangingPunct="1">
              <a:defRPr/>
            </a:pPr>
            <a:r>
              <a:rPr lang="nl-BE" sz="1600" dirty="0">
                <a:solidFill>
                  <a:schemeClr val="tx1"/>
                </a:solidFill>
              </a:rPr>
              <a:t>avis </a:t>
            </a:r>
            <a:r>
              <a:rPr lang="nl-BE" sz="1600" dirty="0" err="1">
                <a:solidFill>
                  <a:schemeClr val="tx1"/>
                </a:solidFill>
              </a:rPr>
              <a:t>relatifs</a:t>
            </a:r>
            <a:r>
              <a:rPr lang="nl-BE" sz="1600" dirty="0">
                <a:solidFill>
                  <a:schemeClr val="tx1"/>
                </a:solidFill>
              </a:rPr>
              <a:t> à la </a:t>
            </a:r>
            <a:r>
              <a:rPr lang="nl-BE" sz="1600" dirty="0" err="1">
                <a:solidFill>
                  <a:schemeClr val="tx1"/>
                </a:solidFill>
              </a:rPr>
              <a:t>subvention</a:t>
            </a:r>
            <a:r>
              <a:rPr lang="nl-BE" sz="1600" dirty="0">
                <a:solidFill>
                  <a:schemeClr val="tx1"/>
                </a:solidFill>
              </a:rPr>
              <a:t> de la recherche sociale et de la </a:t>
            </a:r>
            <a:r>
              <a:rPr lang="nl-BE" sz="1600" dirty="0" err="1">
                <a:solidFill>
                  <a:schemeClr val="tx1"/>
                </a:solidFill>
              </a:rPr>
              <a:t>formation</a:t>
            </a:r>
            <a:r>
              <a:rPr lang="nl-BE" sz="1600" dirty="0">
                <a:solidFill>
                  <a:schemeClr val="tx1"/>
                </a:solidFill>
              </a:rPr>
              <a:t> des </a:t>
            </a:r>
            <a:r>
              <a:rPr lang="nl-BE" sz="1600" dirty="0" err="1">
                <a:solidFill>
                  <a:schemeClr val="tx1"/>
                </a:solidFill>
              </a:rPr>
              <a:t>représentants</a:t>
            </a:r>
            <a:r>
              <a:rPr lang="nl-BE" sz="1600" dirty="0">
                <a:solidFill>
                  <a:schemeClr val="tx1"/>
                </a:solidFill>
              </a:rPr>
              <a:t> des </a:t>
            </a:r>
            <a:r>
              <a:rPr lang="nl-BE" sz="1600" dirty="0" err="1">
                <a:solidFill>
                  <a:schemeClr val="tx1"/>
                </a:solidFill>
              </a:rPr>
              <a:t>travailleurs</a:t>
            </a:r>
            <a:r>
              <a:rPr lang="nl-BE" sz="1600" dirty="0">
                <a:solidFill>
                  <a:schemeClr val="tx1"/>
                </a:solidFill>
              </a:rPr>
              <a:t> dans </a:t>
            </a:r>
            <a:r>
              <a:rPr lang="nl-BE" sz="1600" dirty="0" err="1">
                <a:solidFill>
                  <a:schemeClr val="tx1"/>
                </a:solidFill>
              </a:rPr>
              <a:t>l’entreprise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A7BB699-1438-4CCC-9F91-01449A2127B2}"/>
              </a:ext>
            </a:extLst>
          </p:cNvPr>
          <p:cNvSpPr txBox="1">
            <a:spLocks/>
          </p:cNvSpPr>
          <p:nvPr/>
        </p:nvSpPr>
        <p:spPr bwMode="auto">
          <a:xfrm>
            <a:off x="3275856" y="1114400"/>
            <a:ext cx="44644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354217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nl-BE" sz="2000" kern="0" dirty="0" err="1"/>
              <a:t>Sensibilisation</a:t>
            </a:r>
            <a:r>
              <a:rPr lang="nl-BE" sz="2000" kern="0" dirty="0"/>
              <a:t> &amp; Communication</a:t>
            </a:r>
            <a:br>
              <a:rPr lang="fr-FR" sz="2000" kern="0" dirty="0"/>
            </a:b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20841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914400"/>
          </a:xfrm>
        </p:spPr>
        <p:txBody>
          <a:bodyPr/>
          <a:lstStyle/>
          <a:p>
            <a:pPr algn="ctr"/>
            <a:r>
              <a:rPr lang="nl-BE" dirty="0"/>
              <a:t>VCCP – </a:t>
            </a:r>
            <a:r>
              <a:rPr lang="nl-BE" dirty="0" err="1"/>
              <a:t>Tarif</a:t>
            </a:r>
            <a:br>
              <a:rPr lang="nl-BE" dirty="0"/>
            </a:br>
            <a:r>
              <a:rPr lang="nl-BE" sz="1400" dirty="0" err="1"/>
              <a:t>commission</a:t>
            </a:r>
            <a:r>
              <a:rPr lang="nl-BE" sz="1400" dirty="0"/>
              <a:t> permanente </a:t>
            </a:r>
            <a:r>
              <a:rPr lang="nl-BE" sz="1400" dirty="0" err="1"/>
              <a:t>tarification</a:t>
            </a:r>
            <a:r>
              <a:rPr lang="nl-BE" sz="1400" dirty="0"/>
              <a:t> et prestations 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b="1" dirty="0"/>
              <a:t>Président : </a:t>
            </a:r>
            <a:r>
              <a:rPr lang="fr-BE" sz="1800" dirty="0" err="1"/>
              <a:t>Dir</a:t>
            </a:r>
            <a:r>
              <a:rPr lang="fr-BE" sz="1800" dirty="0"/>
              <a:t>. </a:t>
            </a:r>
            <a:r>
              <a:rPr lang="fr-BE" sz="1800" dirty="0" err="1"/>
              <a:t>Gen</a:t>
            </a:r>
            <a:r>
              <a:rPr lang="fr-BE" sz="1800" dirty="0"/>
              <a:t>. DG CBE</a:t>
            </a:r>
            <a:r>
              <a:rPr lang="fr-BE" sz="1800" b="1" dirty="0"/>
              <a:t> </a:t>
            </a:r>
            <a:endParaRPr lang="fr-BE" sz="2000" b="1" dirty="0"/>
          </a:p>
          <a:p>
            <a:r>
              <a:rPr lang="fr-BE" sz="2000" b="1" dirty="0"/>
              <a:t>membres </a:t>
            </a:r>
            <a:r>
              <a:rPr lang="fr-BE" sz="1800" b="1" dirty="0"/>
              <a:t>: </a:t>
            </a:r>
          </a:p>
          <a:p>
            <a:pPr lvl="1">
              <a:spcBef>
                <a:spcPts val="150"/>
              </a:spcBef>
            </a:pPr>
            <a:r>
              <a:rPr lang="fr-BE" sz="1200" dirty="0">
                <a:solidFill>
                  <a:srgbClr val="CC6600"/>
                </a:solidFill>
              </a:rPr>
              <a:t>membres UBEX</a:t>
            </a:r>
          </a:p>
          <a:p>
            <a:pPr lvl="1">
              <a:spcBef>
                <a:spcPts val="150"/>
              </a:spcBef>
            </a:pPr>
            <a:r>
              <a:rPr lang="fr-BE" sz="1200" dirty="0">
                <a:solidFill>
                  <a:srgbClr val="CC6600"/>
                </a:solidFill>
              </a:rPr>
              <a:t>représentant de  CGSLB, UCM, UNISOC, cellule stratégique </a:t>
            </a:r>
          </a:p>
          <a:p>
            <a:pPr lvl="1">
              <a:spcBef>
                <a:spcPts val="150"/>
              </a:spcBef>
            </a:pPr>
            <a:r>
              <a:rPr lang="fr-BE" sz="1200" dirty="0">
                <a:solidFill>
                  <a:srgbClr val="CC6600"/>
                </a:solidFill>
              </a:rPr>
              <a:t>max. 2 représentants des employeurs du secteur public</a:t>
            </a:r>
          </a:p>
          <a:p>
            <a:pPr lvl="1">
              <a:spcBef>
                <a:spcPts val="150"/>
              </a:spcBef>
            </a:pPr>
            <a:r>
              <a:rPr lang="fr-BE" sz="1200" dirty="0">
                <a:solidFill>
                  <a:srgbClr val="CC6600"/>
                </a:solidFill>
              </a:rPr>
              <a:t>max. 4 représentants de Co-</a:t>
            </a:r>
            <a:r>
              <a:rPr lang="fr-BE" sz="1200" dirty="0" err="1">
                <a:solidFill>
                  <a:srgbClr val="CC6600"/>
                </a:solidFill>
              </a:rPr>
              <a:t>Prev</a:t>
            </a:r>
            <a:r>
              <a:rPr lang="fr-BE" sz="1200" dirty="0">
                <a:solidFill>
                  <a:srgbClr val="CC6600"/>
                </a:solidFill>
              </a:rPr>
              <a:t>  </a:t>
            </a:r>
          </a:p>
          <a:p>
            <a:pPr lvl="1">
              <a:spcBef>
                <a:spcPts val="150"/>
              </a:spcBef>
            </a:pPr>
            <a:r>
              <a:rPr lang="fr-BE" sz="1200" dirty="0">
                <a:solidFill>
                  <a:srgbClr val="CC6600"/>
                </a:solidFill>
              </a:rPr>
              <a:t>fonctionnaire dirigeant CBE + max. 4 collaborateurs</a:t>
            </a:r>
          </a:p>
          <a:p>
            <a:pPr lvl="1">
              <a:spcBef>
                <a:spcPts val="150"/>
              </a:spcBef>
            </a:pPr>
            <a:r>
              <a:rPr lang="fr-BE" sz="1200" dirty="0">
                <a:solidFill>
                  <a:srgbClr val="CC6600"/>
                </a:solidFill>
              </a:rPr>
              <a:t>fonctionnaire dirigeant HUT+ max. 4 collaborateurs</a:t>
            </a:r>
          </a:p>
          <a:p>
            <a:r>
              <a:rPr lang="fr-BE" sz="2000" b="1" dirty="0"/>
              <a:t>missions </a:t>
            </a:r>
            <a:r>
              <a:rPr lang="fr-BE" sz="1800" b="1" dirty="0"/>
              <a:t>: </a:t>
            </a:r>
          </a:p>
          <a:p>
            <a:pPr lvl="1"/>
            <a:r>
              <a:rPr lang="fr-BE" sz="1400" dirty="0"/>
              <a:t>monitoring de l’application par les SEPP et les employeurs affiliés des tarifs et prestations en vue de son évaluation</a:t>
            </a:r>
          </a:p>
          <a:p>
            <a:pPr lvl="2"/>
            <a:r>
              <a:rPr lang="fr-BE" sz="1400" dirty="0">
                <a:solidFill>
                  <a:srgbClr val="003399"/>
                </a:solidFill>
              </a:rPr>
              <a:t>prestation de services SEPP</a:t>
            </a:r>
          </a:p>
          <a:p>
            <a:pPr lvl="2"/>
            <a:r>
              <a:rPr lang="fr-BE" sz="1400" dirty="0">
                <a:solidFill>
                  <a:srgbClr val="003399"/>
                </a:solidFill>
              </a:rPr>
              <a:t>répartition dans des groupes tarifaires, le régime proportionnel, respect des tarifs minimums</a:t>
            </a:r>
          </a:p>
          <a:p>
            <a:pPr lvl="2"/>
            <a:r>
              <a:rPr lang="fr-BE" sz="1400" dirty="0">
                <a:solidFill>
                  <a:srgbClr val="003399"/>
                </a:solidFill>
              </a:rPr>
              <a:t>prestations qui sont comptabilisées additionnellement</a:t>
            </a:r>
          </a:p>
          <a:p>
            <a:pPr lvl="2"/>
            <a:r>
              <a:rPr lang="fr-BE" sz="1400" dirty="0">
                <a:solidFill>
                  <a:srgbClr val="003399"/>
                </a:solidFill>
              </a:rPr>
              <a:t>qualité des prestations par SEPP</a:t>
            </a:r>
          </a:p>
          <a:p>
            <a:pPr lvl="1"/>
            <a:r>
              <a:rPr lang="fr-BE" sz="1400" dirty="0"/>
              <a:t>rapporter et faire des proposition au Conseil Supérieur</a:t>
            </a:r>
          </a:p>
        </p:txBody>
      </p:sp>
    </p:spTree>
    <p:extLst>
      <p:ext uri="{BB962C8B-B14F-4D97-AF65-F5344CB8AC3E}">
        <p14:creationId xmlns:p14="http://schemas.microsoft.com/office/powerpoint/2010/main" val="6833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CP Construction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nl-BE" sz="2000" b="1" dirty="0"/>
              <a:t>Président : </a:t>
            </a:r>
          </a:p>
          <a:p>
            <a:pPr marL="400050" lvl="2" indent="0">
              <a:buNone/>
            </a:pPr>
            <a:r>
              <a:rPr lang="nl-BE" sz="1800" dirty="0" err="1">
                <a:solidFill>
                  <a:schemeClr val="tx1"/>
                </a:solidFill>
              </a:rPr>
              <a:t>présidence</a:t>
            </a:r>
            <a:r>
              <a:rPr lang="nl-BE" sz="1800" dirty="0">
                <a:solidFill>
                  <a:schemeClr val="tx1"/>
                </a:solidFill>
              </a:rPr>
              <a:t> et </a:t>
            </a:r>
            <a:r>
              <a:rPr lang="nl-BE" sz="1800" dirty="0" err="1">
                <a:solidFill>
                  <a:schemeClr val="tx1"/>
                </a:solidFill>
              </a:rPr>
              <a:t>vice-présidence</a:t>
            </a:r>
            <a:r>
              <a:rPr lang="nl-BE" sz="1800" dirty="0">
                <a:solidFill>
                  <a:schemeClr val="tx1"/>
                </a:solidFill>
              </a:rPr>
              <a:t> en </a:t>
            </a:r>
            <a:r>
              <a:rPr lang="nl-BE" sz="1800" dirty="0" err="1">
                <a:solidFill>
                  <a:schemeClr val="tx1"/>
                </a:solidFill>
              </a:rPr>
              <a:t>alternance</a:t>
            </a:r>
            <a:r>
              <a:rPr lang="nl-BE" sz="1800" dirty="0">
                <a:solidFill>
                  <a:schemeClr val="tx1"/>
                </a:solidFill>
              </a:rPr>
              <a:t> (</a:t>
            </a:r>
            <a:r>
              <a:rPr lang="nl-BE" sz="1800" dirty="0" err="1">
                <a:solidFill>
                  <a:schemeClr val="tx1"/>
                </a:solidFill>
              </a:rPr>
              <a:t>empl</a:t>
            </a:r>
            <a:r>
              <a:rPr lang="nl-BE" sz="1800" dirty="0">
                <a:solidFill>
                  <a:schemeClr val="tx1"/>
                </a:solidFill>
              </a:rPr>
              <a:t>. – </a:t>
            </a:r>
            <a:r>
              <a:rPr lang="nl-BE" sz="1800" dirty="0" err="1">
                <a:solidFill>
                  <a:schemeClr val="tx1"/>
                </a:solidFill>
              </a:rPr>
              <a:t>trav</a:t>
            </a:r>
            <a:r>
              <a:rPr lang="nl-BE" sz="1800" dirty="0">
                <a:solidFill>
                  <a:schemeClr val="tx1"/>
                </a:solidFill>
              </a:rPr>
              <a:t>.)</a:t>
            </a:r>
          </a:p>
          <a:p>
            <a:pPr marL="400050" lvl="2" indent="0">
              <a:buNone/>
            </a:pPr>
            <a:endParaRPr lang="nl-BE" sz="1200" dirty="0">
              <a:solidFill>
                <a:srgbClr val="003399"/>
              </a:solidFill>
            </a:endParaRPr>
          </a:p>
          <a:p>
            <a:r>
              <a:rPr lang="nl-BE" sz="2000" b="1" dirty="0" err="1"/>
              <a:t>membres</a:t>
            </a:r>
            <a:r>
              <a:rPr lang="nl-BE" sz="2000" b="1" dirty="0"/>
              <a:t> : </a:t>
            </a:r>
          </a:p>
          <a:p>
            <a:pPr lvl="1">
              <a:spcBef>
                <a:spcPts val="150"/>
              </a:spcBef>
            </a:pPr>
            <a:r>
              <a:rPr lang="nl-BE" sz="1600" dirty="0" err="1">
                <a:solidFill>
                  <a:srgbClr val="CC6600"/>
                </a:solidFill>
              </a:rPr>
              <a:t>membres</a:t>
            </a:r>
            <a:r>
              <a:rPr lang="nl-BE" sz="1600" dirty="0">
                <a:solidFill>
                  <a:srgbClr val="CC6600"/>
                </a:solidFill>
              </a:rPr>
              <a:t> UBEX</a:t>
            </a:r>
          </a:p>
          <a:p>
            <a:pPr lvl="1">
              <a:spcBef>
                <a:spcPts val="150"/>
              </a:spcBef>
            </a:pPr>
            <a:r>
              <a:rPr lang="nl-BE" sz="1600" dirty="0" err="1">
                <a:solidFill>
                  <a:srgbClr val="CC6600"/>
                </a:solidFill>
              </a:rPr>
              <a:t>représentants</a:t>
            </a:r>
            <a:r>
              <a:rPr lang="nl-BE" sz="1600" dirty="0">
                <a:solidFill>
                  <a:srgbClr val="CC6600"/>
                </a:solidFill>
              </a:rPr>
              <a:t> des </a:t>
            </a:r>
            <a:r>
              <a:rPr lang="nl-BE" sz="1600" dirty="0" err="1">
                <a:solidFill>
                  <a:srgbClr val="CC6600"/>
                </a:solidFill>
              </a:rPr>
              <a:t>employeurs</a:t>
            </a:r>
            <a:r>
              <a:rPr lang="nl-BE" sz="1600" dirty="0">
                <a:solidFill>
                  <a:srgbClr val="CC6600"/>
                </a:solidFill>
              </a:rPr>
              <a:t> et des </a:t>
            </a:r>
            <a:r>
              <a:rPr lang="nl-BE" sz="1600" dirty="0" err="1">
                <a:solidFill>
                  <a:srgbClr val="CC6600"/>
                </a:solidFill>
              </a:rPr>
              <a:t>travailleurs</a:t>
            </a:r>
            <a:r>
              <a:rPr lang="nl-BE" sz="1600" dirty="0">
                <a:solidFill>
                  <a:srgbClr val="CC6600"/>
                </a:solidFill>
              </a:rPr>
              <a:t> du </a:t>
            </a:r>
            <a:r>
              <a:rPr lang="nl-BE" sz="1600" dirty="0" err="1">
                <a:solidFill>
                  <a:srgbClr val="CC6600"/>
                </a:solidFill>
              </a:rPr>
              <a:t>secteur</a:t>
            </a:r>
            <a:r>
              <a:rPr lang="nl-BE" sz="1600" dirty="0">
                <a:solidFill>
                  <a:srgbClr val="CC6600"/>
                </a:solidFill>
              </a:rPr>
              <a:t> de la </a:t>
            </a:r>
            <a:r>
              <a:rPr lang="nl-BE" sz="1600" dirty="0" err="1">
                <a:solidFill>
                  <a:srgbClr val="CC6600"/>
                </a:solidFill>
              </a:rPr>
              <a:t>construction</a:t>
            </a:r>
            <a:endParaRPr lang="nl-BE" sz="1600" dirty="0">
              <a:solidFill>
                <a:srgbClr val="CC6600"/>
              </a:solidFill>
            </a:endParaRPr>
          </a:p>
          <a:p>
            <a:pPr lvl="1">
              <a:spcBef>
                <a:spcPts val="150"/>
              </a:spcBef>
            </a:pPr>
            <a:r>
              <a:rPr lang="nl-BE" sz="1600" dirty="0">
                <a:solidFill>
                  <a:srgbClr val="CC6600"/>
                </a:solidFill>
              </a:rPr>
              <a:t>représentant(s) de Constructiv, VCCS </a:t>
            </a:r>
          </a:p>
          <a:p>
            <a:pPr lvl="1">
              <a:spcBef>
                <a:spcPts val="150"/>
              </a:spcBef>
            </a:pPr>
            <a:r>
              <a:rPr lang="fr-FR" sz="1600" dirty="0">
                <a:solidFill>
                  <a:srgbClr val="CC6600"/>
                </a:solidFill>
              </a:rPr>
              <a:t>fonctionnaires DG HUT &amp; DG CBE</a:t>
            </a:r>
          </a:p>
          <a:p>
            <a:pPr lvl="1">
              <a:spcBef>
                <a:spcPts val="150"/>
              </a:spcBef>
            </a:pPr>
            <a:endParaRPr lang="nl-BE" sz="1200" dirty="0">
              <a:solidFill>
                <a:srgbClr val="FF6600"/>
              </a:solidFill>
            </a:endParaRPr>
          </a:p>
          <a:p>
            <a:r>
              <a:rPr lang="nl-BE" sz="2000" b="1" dirty="0" err="1"/>
              <a:t>missions</a:t>
            </a:r>
            <a:r>
              <a:rPr lang="nl-BE" sz="2000" b="1" dirty="0"/>
              <a:t> : </a:t>
            </a:r>
          </a:p>
          <a:p>
            <a:pPr lvl="1"/>
            <a:r>
              <a:rPr lang="nl-BE" sz="1600" dirty="0" err="1"/>
              <a:t>traiter</a:t>
            </a:r>
            <a:r>
              <a:rPr lang="nl-BE" sz="1600" dirty="0"/>
              <a:t> les </a:t>
            </a:r>
            <a:r>
              <a:rPr lang="nl-BE" sz="1600" dirty="0" err="1"/>
              <a:t>sujets</a:t>
            </a:r>
            <a:r>
              <a:rPr lang="nl-BE" sz="1600" dirty="0"/>
              <a:t> </a:t>
            </a:r>
            <a:r>
              <a:rPr lang="nl-BE" sz="1600" dirty="0" err="1"/>
              <a:t>relatifs</a:t>
            </a:r>
            <a:r>
              <a:rPr lang="nl-BE" sz="1600" dirty="0"/>
              <a:t> au bien-être au travail dans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secteur</a:t>
            </a:r>
            <a:r>
              <a:rPr lang="nl-BE" sz="1600" dirty="0"/>
              <a:t> de la </a:t>
            </a:r>
            <a:r>
              <a:rPr lang="nl-BE" sz="1600" dirty="0" err="1"/>
              <a:t>contruction</a:t>
            </a:r>
            <a:endParaRPr lang="nl-BE" sz="1600" dirty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6889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410" y="764704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/>
              <a:t>VOCOP</a:t>
            </a:r>
            <a:br>
              <a:rPr lang="fr-FR" dirty="0"/>
            </a:br>
            <a:r>
              <a:rPr lang="fr-FR" sz="1600" dirty="0"/>
              <a:t>Commission opérationnelle permanente</a:t>
            </a:r>
            <a:endParaRPr lang="fr-FR" sz="200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727290" y="3789040"/>
            <a:ext cx="8416710" cy="2808312"/>
          </a:xfrm>
        </p:spPr>
        <p:txBody>
          <a:bodyPr/>
          <a:lstStyle/>
          <a:p>
            <a:pPr eaLnBrk="1" hangingPunct="1">
              <a:defRPr/>
            </a:pPr>
            <a:r>
              <a:rPr lang="nl-BE" sz="1800" b="1" dirty="0"/>
              <a:t>Président </a:t>
            </a:r>
            <a:r>
              <a:rPr lang="nl-BE" sz="1800" dirty="0"/>
              <a:t>: </a:t>
            </a:r>
            <a:r>
              <a:rPr lang="nl-BE" sz="1400" dirty="0"/>
              <a:t>Dir. Gen. DG HUT </a:t>
            </a:r>
          </a:p>
          <a:p>
            <a:pPr eaLnBrk="1" hangingPunct="1">
              <a:defRPr/>
            </a:pPr>
            <a:r>
              <a:rPr lang="nl-BE" sz="1800" b="1" dirty="0" err="1"/>
              <a:t>membres</a:t>
            </a:r>
            <a:r>
              <a:rPr lang="nl-BE" sz="1800" b="1" dirty="0"/>
              <a:t> </a:t>
            </a:r>
            <a:r>
              <a:rPr lang="nl-BE" sz="1800" dirty="0"/>
              <a:t>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deux </a:t>
            </a:r>
            <a:r>
              <a:rPr lang="nl-BE" sz="1600" dirty="0" err="1">
                <a:solidFill>
                  <a:srgbClr val="CC6600"/>
                </a:solidFill>
              </a:rPr>
              <a:t>Vice-présidents</a:t>
            </a:r>
            <a:endParaRPr lang="nl-BE" sz="1600" dirty="0">
              <a:solidFill>
                <a:srgbClr val="CC6600"/>
              </a:solidFill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 err="1">
                <a:solidFill>
                  <a:srgbClr val="CC6600"/>
                </a:solidFill>
              </a:rPr>
              <a:t>membres</a:t>
            </a:r>
            <a:r>
              <a:rPr lang="nl-BE" sz="1600" dirty="0">
                <a:solidFill>
                  <a:srgbClr val="CC6600"/>
                </a:solidFill>
              </a:rPr>
              <a:t> UBEX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 err="1">
                <a:solidFill>
                  <a:srgbClr val="CC6600"/>
                </a:solidFill>
              </a:rPr>
              <a:t>fonctionnaire</a:t>
            </a:r>
            <a:r>
              <a:rPr lang="nl-BE" sz="1600" dirty="0">
                <a:solidFill>
                  <a:srgbClr val="CC6600"/>
                </a:solidFill>
              </a:rPr>
              <a:t> </a:t>
            </a:r>
            <a:r>
              <a:rPr lang="nl-BE" sz="1600" dirty="0" err="1">
                <a:solidFill>
                  <a:srgbClr val="CC6600"/>
                </a:solidFill>
              </a:rPr>
              <a:t>dirigeant</a:t>
            </a:r>
            <a:r>
              <a:rPr lang="nl-BE" sz="1600" dirty="0">
                <a:solidFill>
                  <a:srgbClr val="CC6600"/>
                </a:solidFill>
              </a:rPr>
              <a:t> DG CBE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fr-FR" sz="1600" dirty="0">
                <a:solidFill>
                  <a:srgbClr val="CC6600"/>
                </a:solidFill>
              </a:rPr>
              <a:t>fonctionnaires DG HUT &amp; DG CBE</a:t>
            </a:r>
          </a:p>
          <a:p>
            <a:pPr eaLnBrk="1" hangingPunct="1">
              <a:defRPr/>
            </a:pPr>
            <a:r>
              <a:rPr lang="nl-BE" sz="1800" b="1" dirty="0" err="1"/>
              <a:t>missions</a:t>
            </a:r>
            <a:r>
              <a:rPr lang="nl-BE" sz="1800" b="1" dirty="0"/>
              <a:t> </a:t>
            </a:r>
            <a:r>
              <a:rPr lang="nl-BE" sz="1800" dirty="0"/>
              <a:t>: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 err="1">
                <a:solidFill>
                  <a:srgbClr val="003399"/>
                </a:solidFill>
              </a:rPr>
              <a:t>donner</a:t>
            </a:r>
            <a:r>
              <a:rPr lang="nl-BE" sz="1600" dirty="0">
                <a:solidFill>
                  <a:srgbClr val="003399"/>
                </a:solidFill>
              </a:rPr>
              <a:t> des avis </a:t>
            </a:r>
            <a:r>
              <a:rPr lang="nl-BE" sz="1600" dirty="0" err="1">
                <a:solidFill>
                  <a:srgbClr val="003399"/>
                </a:solidFill>
              </a:rPr>
              <a:t>sur</a:t>
            </a:r>
            <a:r>
              <a:rPr lang="nl-BE" sz="1600" dirty="0">
                <a:solidFill>
                  <a:srgbClr val="003399"/>
                </a:solidFill>
              </a:rPr>
              <a:t> des dossiers </a:t>
            </a:r>
            <a:r>
              <a:rPr lang="nl-BE" sz="1600" dirty="0" err="1">
                <a:solidFill>
                  <a:srgbClr val="003399"/>
                </a:solidFill>
              </a:rPr>
              <a:t>d’agrément</a:t>
            </a:r>
            <a:r>
              <a:rPr lang="nl-BE" sz="1600" dirty="0">
                <a:solidFill>
                  <a:srgbClr val="003399"/>
                </a:solidFill>
              </a:rPr>
              <a:t> &amp; </a:t>
            </a:r>
            <a:r>
              <a:rPr lang="nl-BE" sz="1600" dirty="0" err="1">
                <a:solidFill>
                  <a:srgbClr val="003399"/>
                </a:solidFill>
              </a:rPr>
              <a:t>formuler</a:t>
            </a:r>
            <a:r>
              <a:rPr lang="nl-BE" sz="1600" dirty="0">
                <a:solidFill>
                  <a:srgbClr val="003399"/>
                </a:solidFill>
              </a:rPr>
              <a:t> des </a:t>
            </a:r>
            <a:r>
              <a:rPr lang="nl-BE" sz="1600" dirty="0" err="1">
                <a:solidFill>
                  <a:srgbClr val="003399"/>
                </a:solidFill>
              </a:rPr>
              <a:t>propositions</a:t>
            </a:r>
            <a:endParaRPr lang="nl-BE" sz="1400" dirty="0"/>
          </a:p>
          <a:p>
            <a:pPr marL="0" indent="0">
              <a:spcBef>
                <a:spcPts val="0"/>
              </a:spcBef>
              <a:buNone/>
            </a:pPr>
            <a:endParaRPr lang="nl-BE" sz="800" b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nl-BE" sz="1000" b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(*) </a:t>
            </a:r>
            <a:r>
              <a:rPr lang="fr-BE" sz="1000" b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traiter les recours du Fonds de l’expérience professionnelle est une compétence en voie d’extinction (RBC)</a:t>
            </a:r>
            <a:r>
              <a:rPr lang="nl-BE" sz="1000" b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</a:t>
            </a:r>
          </a:p>
        </p:txBody>
      </p:sp>
      <p:sp>
        <p:nvSpPr>
          <p:cNvPr id="6" name="Ovaal 5"/>
          <p:cNvSpPr/>
          <p:nvPr/>
        </p:nvSpPr>
        <p:spPr bwMode="auto">
          <a:xfrm>
            <a:off x="179512" y="1955750"/>
            <a:ext cx="2088232" cy="13292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2667089" y="2484474"/>
            <a:ext cx="2088232" cy="13681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6228184" y="2852936"/>
            <a:ext cx="1440160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SECT</a:t>
            </a:r>
            <a:endParaRPr kumimoji="0" lang="nl-B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4860032" y="2060848"/>
            <a:ext cx="1440160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800" dirty="0">
                <a:ea typeface="ＭＳ Ｐゴシック" charset="0"/>
              </a:rPr>
              <a:t>SEPP</a:t>
            </a:r>
            <a:endParaRPr kumimoji="0" lang="nl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663789" y="2708920"/>
            <a:ext cx="20882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00" dirty="0">
                <a:ea typeface="ＭＳ Ｐゴシック" charset="0"/>
              </a:rPr>
              <a:t> </a:t>
            </a:r>
          </a:p>
          <a:p>
            <a:pPr algn="ctr"/>
            <a:r>
              <a:rPr lang="nl-BE" sz="1300" dirty="0">
                <a:ea typeface="ＭＳ Ｐゴシック" charset="0"/>
              </a:rPr>
              <a:t>Formation complémentaire </a:t>
            </a:r>
          </a:p>
          <a:p>
            <a:pPr algn="ctr"/>
            <a:r>
              <a:rPr lang="nl-BE" sz="1300" dirty="0">
                <a:ea typeface="ＭＳ Ｐゴシック" charset="0"/>
              </a:rPr>
              <a:t>CP + COOR</a:t>
            </a:r>
          </a:p>
          <a:p>
            <a:pPr algn="ctr"/>
            <a:endParaRPr lang="nl-BE" sz="1300" dirty="0"/>
          </a:p>
        </p:txBody>
      </p:sp>
      <p:sp>
        <p:nvSpPr>
          <p:cNvPr id="11" name="Rechthoek 10"/>
          <p:cNvSpPr/>
          <p:nvPr/>
        </p:nvSpPr>
        <p:spPr>
          <a:xfrm>
            <a:off x="197768" y="2358757"/>
            <a:ext cx="2069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ea typeface="ＭＳ Ｐゴシック" charset="0"/>
              </a:rPr>
              <a:t>Médecine de </a:t>
            </a:r>
            <a:r>
              <a:rPr lang="nl-BE" sz="1600" dirty="0" err="1">
                <a:ea typeface="ＭＳ Ｐゴシック" charset="0"/>
              </a:rPr>
              <a:t>contrôle</a:t>
            </a:r>
            <a:endParaRPr lang="nl-BE" sz="1600" dirty="0">
              <a:ea typeface="ＭＳ Ｐゴシック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7308304" y="1916832"/>
            <a:ext cx="1440160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FEP</a:t>
            </a:r>
            <a:endParaRPr kumimoji="0" lang="nl-B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6620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CAH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680520"/>
          </a:xfrm>
        </p:spPr>
        <p:txBody>
          <a:bodyPr/>
          <a:lstStyle/>
          <a:p>
            <a:r>
              <a:rPr lang="fr-BE" sz="2000" dirty="0"/>
              <a:t>sur PAR (D-dossier)</a:t>
            </a:r>
          </a:p>
          <a:p>
            <a:pPr lvl="1" eaLnBrk="1" hangingPunct="1">
              <a:defRPr/>
            </a:pPr>
            <a:r>
              <a:rPr lang="fr-BE" sz="1800" b="1" dirty="0"/>
              <a:t>Président : </a:t>
            </a:r>
            <a:r>
              <a:rPr lang="fr-BE" sz="1800" dirty="0"/>
              <a:t>Karel Van Damme</a:t>
            </a:r>
          </a:p>
          <a:p>
            <a:pPr lvl="1" eaLnBrk="1" hangingPunct="1">
              <a:defRPr/>
            </a:pPr>
            <a:r>
              <a:rPr lang="fr-BE" sz="1800" b="1" dirty="0"/>
              <a:t>membres </a:t>
            </a:r>
            <a:r>
              <a:rPr lang="fr-BE" sz="18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membres effectifs &amp; suppléants CSPPT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membres extraordinaires &amp; leurs experts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expert permanent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experts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fonctionnaires DG HUT &amp; DG CBE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fr-BE" sz="1800" b="1" dirty="0"/>
              <a:t>but </a:t>
            </a:r>
            <a:r>
              <a:rPr lang="fr-BE" sz="1800" dirty="0"/>
              <a:t>:</a:t>
            </a:r>
          </a:p>
          <a:p>
            <a:pPr lvl="2"/>
            <a:r>
              <a:rPr lang="fr-BE" sz="1600" dirty="0">
                <a:solidFill>
                  <a:schemeClr val="tx1"/>
                </a:solidFill>
              </a:rPr>
              <a:t>clarification sur PAR</a:t>
            </a:r>
          </a:p>
          <a:p>
            <a:pPr lvl="2"/>
            <a:r>
              <a:rPr lang="fr-BE" sz="1600" dirty="0">
                <a:solidFill>
                  <a:schemeClr val="tx1"/>
                </a:solidFill>
              </a:rPr>
              <a:t>partage et échange de connaissances avec des experts</a:t>
            </a:r>
          </a:p>
          <a:p>
            <a:pPr lvl="2"/>
            <a:r>
              <a:rPr lang="fr-BE" sz="1600" dirty="0">
                <a:solidFill>
                  <a:schemeClr val="tx1"/>
                </a:solidFill>
              </a:rPr>
              <a:t>input (valeurs ajoutées) pour la rédaction de l’avis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fr-BE" sz="1800" b="1" dirty="0">
                <a:solidFill>
                  <a:schemeClr val="tx1"/>
                </a:solidFill>
              </a:rPr>
              <a:t>intérêt </a:t>
            </a:r>
            <a:r>
              <a:rPr lang="fr-BE" sz="18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fr-BE" sz="1600" dirty="0">
                <a:solidFill>
                  <a:schemeClr val="tx1"/>
                </a:solidFill>
              </a:rPr>
              <a:t>l’occasion de formuler et d’échanger des remarques, points de vue, explications, expériences,… </a:t>
            </a:r>
          </a:p>
          <a:p>
            <a:pPr marL="914400" lvl="2" indent="0">
              <a:buNone/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3693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Secrétariat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12776"/>
            <a:ext cx="7990656" cy="4608512"/>
          </a:xfrm>
        </p:spPr>
        <p:txBody>
          <a:bodyPr/>
          <a:lstStyle/>
          <a:p>
            <a:pPr eaLnBrk="1" hangingPunct="1">
              <a:defRPr/>
            </a:pPr>
            <a:r>
              <a:rPr lang="nl-BE" sz="2000" b="1" dirty="0"/>
              <a:t>Secrétaire</a:t>
            </a:r>
            <a:r>
              <a:rPr lang="nl-BE" sz="2000" dirty="0"/>
              <a:t> : Gilis Nadine </a:t>
            </a:r>
          </a:p>
          <a:p>
            <a:pPr marL="0" indent="0" eaLnBrk="1" hangingPunct="1">
              <a:buNone/>
              <a:defRPr/>
            </a:pPr>
            <a:r>
              <a:rPr lang="nl-BE" sz="1600" dirty="0">
                <a:solidFill>
                  <a:srgbClr val="7030A0"/>
                </a:solidFill>
              </a:rPr>
              <a:t>      </a:t>
            </a:r>
            <a:r>
              <a:rPr lang="fr-FR" sz="2000" b="1" dirty="0"/>
              <a:t>membres :</a:t>
            </a:r>
          </a:p>
          <a:p>
            <a:pPr lvl="1" eaLnBrk="1" hangingPunct="1">
              <a:defRPr/>
            </a:pPr>
            <a:r>
              <a:rPr lang="fr-FR" sz="1800" dirty="0" err="1"/>
              <a:t>Cheyns</a:t>
            </a:r>
            <a:r>
              <a:rPr lang="fr-FR" sz="1800" dirty="0"/>
              <a:t> Yannick </a:t>
            </a:r>
          </a:p>
          <a:p>
            <a:pPr lvl="1" eaLnBrk="1" hangingPunct="1">
              <a:defRPr/>
            </a:pPr>
            <a:r>
              <a:rPr lang="fr-FR" sz="1800" dirty="0"/>
              <a:t>Deliège Valérie </a:t>
            </a:r>
          </a:p>
          <a:p>
            <a:pPr lvl="1" eaLnBrk="1" hangingPunct="1">
              <a:defRPr/>
            </a:pPr>
            <a:r>
              <a:rPr lang="fr-FR" sz="1800" dirty="0"/>
              <a:t>Vanneste Simon </a:t>
            </a:r>
          </a:p>
          <a:p>
            <a:pPr lvl="1" eaLnBrk="1" hangingPunct="1">
              <a:defRPr/>
            </a:pPr>
            <a:r>
              <a:rPr lang="fr-FR" sz="1800" dirty="0"/>
              <a:t>de Jong Jonas </a:t>
            </a:r>
            <a:endParaRPr lang="fr-FR" sz="1800" dirty="0">
              <a:solidFill>
                <a:srgbClr val="7030A0"/>
              </a:solidFill>
            </a:endParaRPr>
          </a:p>
          <a:p>
            <a:pPr lvl="1"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r>
              <a:rPr lang="nl-BE" sz="2000" b="1" dirty="0" err="1"/>
              <a:t>tâches</a:t>
            </a:r>
            <a:r>
              <a:rPr lang="nl-BE" sz="2000" b="1" dirty="0"/>
              <a:t> :</a:t>
            </a:r>
          </a:p>
          <a:p>
            <a:pPr lvl="1" eaLnBrk="1" hangingPunct="1">
              <a:defRPr/>
            </a:pPr>
            <a:r>
              <a:rPr lang="fr-FR" sz="1800" dirty="0"/>
              <a:t>faciliter la concertation sociale</a:t>
            </a:r>
          </a:p>
          <a:p>
            <a:pPr lvl="1" eaLnBrk="1" hangingPunct="1">
              <a:defRPr/>
            </a:pPr>
            <a:r>
              <a:rPr lang="fr-FR" sz="1800" dirty="0"/>
              <a:t>rédiger les avis, les propositions, les procès-verbaux et le rapport d’activités</a:t>
            </a:r>
          </a:p>
          <a:p>
            <a:pPr lvl="1" eaLnBrk="1" hangingPunct="1">
              <a:defRPr/>
            </a:pPr>
            <a:r>
              <a:rPr lang="fr-FR" sz="1800" dirty="0"/>
              <a:t>archiver</a:t>
            </a:r>
          </a:p>
          <a:p>
            <a:pPr lvl="1" eaLnBrk="1" hangingPunct="1">
              <a:defRPr/>
            </a:pPr>
            <a:r>
              <a:rPr lang="fr-FR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48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Procédure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077307"/>
              </p:ext>
            </p:extLst>
          </p:nvPr>
        </p:nvGraphicFramePr>
        <p:xfrm>
          <a:off x="683568" y="1700808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7092280" y="32036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sz="2000" dirty="0"/>
              <a:t> </a:t>
            </a:r>
            <a:r>
              <a:rPr lang="nl-BE" sz="1800" dirty="0"/>
              <a:t>UBEX</a:t>
            </a:r>
            <a:endParaRPr lang="nl-BE" sz="3200" dirty="0"/>
          </a:p>
        </p:txBody>
      </p:sp>
      <p:sp>
        <p:nvSpPr>
          <p:cNvPr id="6" name="PIJL-RECHTS 5"/>
          <p:cNvSpPr/>
          <p:nvPr/>
        </p:nvSpPr>
        <p:spPr bwMode="auto">
          <a:xfrm>
            <a:off x="6444208" y="3275692"/>
            <a:ext cx="504056" cy="2973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43354" y="4417367"/>
            <a:ext cx="1160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Projet d’avis</a:t>
            </a:r>
          </a:p>
        </p:txBody>
      </p:sp>
      <p:sp>
        <p:nvSpPr>
          <p:cNvPr id="9" name="Gebogen pijl 8"/>
          <p:cNvSpPr/>
          <p:nvPr/>
        </p:nvSpPr>
        <p:spPr bwMode="auto">
          <a:xfrm rot="10800000">
            <a:off x="6937122" y="3679357"/>
            <a:ext cx="875238" cy="111779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621310" y="5610726"/>
            <a:ext cx="968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Décision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414238" y="5569495"/>
            <a:ext cx="581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AVIS</a:t>
            </a:r>
          </a:p>
        </p:txBody>
      </p:sp>
      <p:sp>
        <p:nvSpPr>
          <p:cNvPr id="12" name="PIJL-RECHTS 11"/>
          <p:cNvSpPr/>
          <p:nvPr/>
        </p:nvSpPr>
        <p:spPr bwMode="auto">
          <a:xfrm>
            <a:off x="7026054" y="5651956"/>
            <a:ext cx="504056" cy="2973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879708" y="2905199"/>
            <a:ext cx="229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Avant-projet d’avis</a:t>
            </a:r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/>
              <a:t>Procédure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46449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>
              <a:defRPr/>
            </a:pPr>
            <a:r>
              <a:rPr lang="fr-FR" sz="2000" b="1" dirty="0"/>
              <a:t>CSPPT saisi par Ministre pour avis </a:t>
            </a:r>
          </a:p>
          <a:p>
            <a:pPr lvl="1" eaLnBrk="1" hangingPunct="1">
              <a:defRPr/>
            </a:pPr>
            <a:r>
              <a:rPr lang="fr-FR" sz="1800" dirty="0"/>
              <a:t>délais : 6 mois ou 2 mois </a:t>
            </a:r>
            <a:r>
              <a:rPr lang="fr-FR" sz="1400" dirty="0"/>
              <a:t>(urgence)</a:t>
            </a:r>
          </a:p>
          <a:p>
            <a:pPr eaLnBrk="1" hangingPunct="1">
              <a:defRPr/>
            </a:pPr>
            <a:r>
              <a:rPr lang="fr-FR" sz="2000" b="1" dirty="0"/>
              <a:t>concertation sociale (UBEX, CAH) </a:t>
            </a:r>
          </a:p>
          <a:p>
            <a:pPr lvl="1" eaLnBrk="1" hangingPunct="1">
              <a:defRPr/>
            </a:pPr>
            <a:r>
              <a:rPr lang="fr-FR" sz="1800" dirty="0"/>
              <a:t>rédaction avant-projet d’avis</a:t>
            </a:r>
          </a:p>
          <a:p>
            <a:pPr eaLnBrk="1" hangingPunct="1">
              <a:defRPr/>
            </a:pPr>
            <a:r>
              <a:rPr lang="fr-FR" sz="2000" b="1" dirty="0"/>
              <a:t>projet d’avis au CSPPT</a:t>
            </a:r>
          </a:p>
          <a:p>
            <a:pPr eaLnBrk="1" hangingPunct="1">
              <a:defRPr/>
            </a:pPr>
            <a:r>
              <a:rPr lang="fr-FR" sz="2000" b="1" dirty="0"/>
              <a:t>avis par </a:t>
            </a:r>
            <a:r>
              <a:rPr lang="fr-FR" sz="2000" b="1" dirty="0" err="1"/>
              <a:t>sopa</a:t>
            </a:r>
            <a:r>
              <a:rPr lang="fr-FR" sz="2000" b="1" dirty="0"/>
              <a:t> CSPPT</a:t>
            </a:r>
          </a:p>
          <a:p>
            <a:pPr lvl="1" eaLnBrk="1" hangingPunct="1">
              <a:defRPr/>
            </a:pPr>
            <a:r>
              <a:rPr lang="fr-FR" sz="1800" dirty="0"/>
              <a:t>à l’unanimité (+ ou -) </a:t>
            </a:r>
          </a:p>
          <a:p>
            <a:pPr lvl="1" eaLnBrk="1" hangingPunct="1">
              <a:defRPr/>
            </a:pPr>
            <a:r>
              <a:rPr lang="nl-BE" sz="1800" dirty="0" err="1"/>
              <a:t>divisé</a:t>
            </a:r>
            <a:r>
              <a:rPr lang="nl-BE" sz="1800" dirty="0"/>
              <a:t> </a:t>
            </a:r>
            <a:r>
              <a:rPr lang="fr-FR" sz="1400" dirty="0"/>
              <a:t>(</a:t>
            </a:r>
            <a:r>
              <a:rPr lang="nl-BE" sz="1400" dirty="0" err="1"/>
              <a:t>positions</a:t>
            </a:r>
            <a:r>
              <a:rPr lang="nl-BE" sz="1400" dirty="0"/>
              <a:t> </a:t>
            </a:r>
            <a:r>
              <a:rPr lang="nl-BE" sz="1400" dirty="0" err="1"/>
              <a:t>divergentes</a:t>
            </a:r>
            <a:r>
              <a:rPr lang="nl-BE" sz="1400" dirty="0"/>
              <a:t>)</a:t>
            </a:r>
            <a:endParaRPr lang="nl-BE" sz="1800" dirty="0"/>
          </a:p>
          <a:p>
            <a:pPr eaLnBrk="1" hangingPunct="1">
              <a:defRPr/>
            </a:pPr>
            <a:r>
              <a:rPr lang="nl-BE" sz="2000" b="1" dirty="0"/>
              <a:t>remarques </a:t>
            </a:r>
            <a:r>
              <a:rPr lang="nl-BE" sz="2000" b="1" dirty="0" err="1"/>
              <a:t>membres</a:t>
            </a:r>
            <a:r>
              <a:rPr lang="nl-BE" sz="2000" b="1" dirty="0"/>
              <a:t> </a:t>
            </a:r>
            <a:r>
              <a:rPr lang="nl-BE" sz="2000" b="1" dirty="0" err="1"/>
              <a:t>extraordinaires</a:t>
            </a:r>
            <a:r>
              <a:rPr lang="nl-BE" sz="2000" b="1" dirty="0"/>
              <a:t> </a:t>
            </a:r>
            <a:r>
              <a:rPr lang="nl-BE" sz="2000" b="1" dirty="0" err="1"/>
              <a:t>sur</a:t>
            </a:r>
            <a:r>
              <a:rPr lang="nl-BE" sz="2000" b="1" dirty="0"/>
              <a:t> PAR </a:t>
            </a:r>
            <a:r>
              <a:rPr lang="nl-BE" sz="2000" b="1" dirty="0" err="1"/>
              <a:t>ou</a:t>
            </a:r>
            <a:r>
              <a:rPr lang="nl-BE" sz="2000" b="1" dirty="0"/>
              <a:t> PAM</a:t>
            </a:r>
          </a:p>
          <a:p>
            <a:pPr eaLnBrk="1" hangingPunct="1">
              <a:defRPr/>
            </a:pPr>
            <a:r>
              <a:rPr lang="nl-BE" sz="2000" b="1" dirty="0" err="1"/>
              <a:t>publication</a:t>
            </a:r>
            <a:r>
              <a:rPr lang="nl-BE" sz="2000" b="1" dirty="0"/>
              <a:t> avis :  </a:t>
            </a:r>
            <a:r>
              <a:rPr lang="nl-BE" sz="2000" dirty="0"/>
              <a:t>	</a:t>
            </a:r>
            <a:endParaRPr lang="fr-FR" sz="2000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7F7FBAA-E8F2-4768-B305-38E936F52248}"/>
              </a:ext>
            </a:extLst>
          </p:cNvPr>
          <p:cNvSpPr txBox="1"/>
          <p:nvPr/>
        </p:nvSpPr>
        <p:spPr>
          <a:xfrm>
            <a:off x="705612" y="5047958"/>
            <a:ext cx="82809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u="sng" dirty="0">
                <a:solidFill>
                  <a:srgbClr val="0033CC"/>
                </a:solidFill>
              </a:rPr>
              <a:t>www.emploi.belgique.be</a:t>
            </a:r>
            <a:r>
              <a:rPr lang="nl-BE" sz="2000" dirty="0">
                <a:solidFill>
                  <a:srgbClr val="0033CC"/>
                </a:solidFill>
              </a:rPr>
              <a:t> </a:t>
            </a:r>
            <a:r>
              <a:rPr lang="nl-BE" sz="900" dirty="0">
                <a:solidFill>
                  <a:srgbClr val="0033CC"/>
                </a:solidFill>
              </a:rPr>
              <a:t>(</a:t>
            </a:r>
            <a:r>
              <a:rPr lang="nl-BE" sz="900" dirty="0">
                <a:hlinkClick r:id="rId2"/>
              </a:rPr>
              <a:t>https://emploi.belgique.be/fr/themes/concertation-sociale/niveau-interprofessionnel/conseil-superieur-pour-la-prevention-et-la-0</a:t>
            </a:r>
            <a:r>
              <a:rPr lang="nl-BE" sz="900" dirty="0">
                <a:solidFill>
                  <a:srgbClr val="0033CC"/>
                </a:solidFill>
              </a:rPr>
              <a:t>) </a:t>
            </a:r>
          </a:p>
          <a:p>
            <a:r>
              <a:rPr lang="nl-BE" u="sng" dirty="0">
                <a:solidFill>
                  <a:srgbClr val="0033CC"/>
                </a:solidFill>
              </a:rPr>
              <a:t>www.werk.belgie.be</a:t>
            </a:r>
            <a:r>
              <a:rPr lang="nl-BE" dirty="0"/>
              <a:t> </a:t>
            </a:r>
            <a:r>
              <a:rPr lang="nl-BE" sz="900" dirty="0">
                <a:solidFill>
                  <a:srgbClr val="0033CC"/>
                </a:solidFill>
              </a:rPr>
              <a:t>(</a:t>
            </a:r>
            <a:r>
              <a:rPr lang="nl-BE" sz="900" dirty="0">
                <a:hlinkClick r:id="rId3"/>
              </a:rPr>
              <a:t>https://werk.belgie.be/nl/themas/sociaal-overleg/interprofessioneel-niveau/hoge-raad-voor-preventie-en-bescherming-op-het-0</a:t>
            </a:r>
            <a:r>
              <a:rPr lang="nl-BE" sz="900" dirty="0"/>
              <a:t> </a:t>
            </a:r>
            <a:r>
              <a:rPr lang="nl-BE" sz="900" dirty="0">
                <a:solidFill>
                  <a:srgbClr val="0033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21845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/>
              <a:t>Importance de la présence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3120"/>
            <a:ext cx="8134672" cy="432048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/>
              <a:t>sopa</a:t>
            </a:r>
            <a:r>
              <a:rPr lang="fr-FR" b="1" dirty="0"/>
              <a:t> quorum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avis valable</a:t>
            </a:r>
          </a:p>
          <a:p>
            <a:pPr lvl="1" eaLnBrk="1" hangingPunct="1">
              <a:defRPr/>
            </a:pPr>
            <a:r>
              <a:rPr lang="fr-FR" sz="1600" dirty="0"/>
              <a:t>7 représentants des travailleurs (membres effectifs ou suppléants)</a:t>
            </a:r>
          </a:p>
          <a:p>
            <a:pPr lvl="1" eaLnBrk="1" hangingPunct="1">
              <a:defRPr/>
            </a:pPr>
            <a:r>
              <a:rPr lang="fr-FR" sz="1600" dirty="0"/>
              <a:t>7 représentants des employeurs (membres effectifs ou suppléants)</a:t>
            </a:r>
          </a:p>
          <a:p>
            <a:pPr eaLnBrk="1" hangingPunct="1">
              <a:defRPr/>
            </a:pPr>
            <a:r>
              <a:rPr lang="fr-FR" b="1" dirty="0"/>
              <a:t>membre extraordinaires</a:t>
            </a:r>
            <a:r>
              <a:rPr lang="fr-FR" dirty="0"/>
              <a:t> (BGL)</a:t>
            </a:r>
          </a:p>
          <a:p>
            <a:pPr lvl="1" eaLnBrk="1" hangingPunct="1">
              <a:defRPr/>
            </a:pPr>
            <a:r>
              <a:rPr lang="fr-FR" sz="1600" dirty="0"/>
              <a:t>les remarques sur le PAR/PAM sont ajoutées dans le PV (</a:t>
            </a:r>
            <a:r>
              <a:rPr lang="fr-FR" sz="1600" dirty="0">
                <a:sym typeface="Wingdings" panose="05000000000000000000" pitchFamily="2" charset="2"/>
              </a:rPr>
              <a:t> Ministre)</a:t>
            </a:r>
            <a:endParaRPr lang="fr-FR" sz="1600" dirty="0"/>
          </a:p>
          <a:p>
            <a:pPr eaLnBrk="1" hangingPunct="1">
              <a:defRPr/>
            </a:pPr>
            <a:r>
              <a:rPr lang="fr-FR" b="1" dirty="0"/>
              <a:t>procédure électronique</a:t>
            </a:r>
          </a:p>
          <a:p>
            <a:pPr lvl="1" eaLnBrk="1" hangingPunct="1">
              <a:defRPr/>
            </a:pPr>
            <a:r>
              <a:rPr lang="fr-FR" sz="1600" dirty="0"/>
              <a:t>pour dossiers urgents</a:t>
            </a:r>
          </a:p>
          <a:p>
            <a:pPr lvl="1" eaLnBrk="1" hangingPunct="1">
              <a:defRPr/>
            </a:pPr>
            <a:r>
              <a:rPr lang="fr-FR" sz="1600" u="sng" dirty="0" err="1"/>
              <a:t>sopa</a:t>
            </a:r>
            <a:r>
              <a:rPr lang="fr-FR" sz="1600" dirty="0"/>
              <a:t>: pas de possibilité d’adapter le projet d’avis </a:t>
            </a:r>
            <a:r>
              <a:rPr lang="fr-FR" sz="1600" dirty="0">
                <a:sym typeface="Wingdings" panose="05000000000000000000" pitchFamily="2" charset="2"/>
              </a:rPr>
              <a:t> quorum !</a:t>
            </a:r>
            <a:endParaRPr lang="fr-FR" sz="1600" dirty="0"/>
          </a:p>
          <a:p>
            <a:pPr lvl="1" eaLnBrk="1" hangingPunct="1">
              <a:defRPr/>
            </a:pPr>
            <a:r>
              <a:rPr lang="fr-FR" sz="1600" u="sng" dirty="0"/>
              <a:t>BGL</a:t>
            </a:r>
            <a:r>
              <a:rPr lang="fr-FR" sz="1600" dirty="0"/>
              <a:t>: seulement des remarques sur le PAR</a:t>
            </a:r>
          </a:p>
          <a:p>
            <a:pPr marL="457200" lvl="1" indent="0" eaLnBrk="1" hangingPunct="1"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0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/>
              <a:t>CSPPT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plate-forme de concertation sociale</a:t>
            </a:r>
          </a:p>
          <a:p>
            <a:pPr lvl="1" eaLnBrk="1" hangingPunct="1">
              <a:defRPr/>
            </a:pPr>
            <a:r>
              <a:rPr lang="fr-FR" sz="2400" dirty="0"/>
              <a:t>partenaires sociaux (paso)</a:t>
            </a:r>
          </a:p>
          <a:p>
            <a:pPr lvl="1" eaLnBrk="1" hangingPunct="1">
              <a:defRPr/>
            </a:pPr>
            <a:r>
              <a:rPr lang="fr-FR" sz="2400" dirty="0"/>
              <a:t>experts (membres extraordinaires et permanents)</a:t>
            </a:r>
          </a:p>
          <a:p>
            <a:pPr lvl="1" eaLnBrk="1" hangingPunct="1">
              <a:defRPr/>
            </a:pPr>
            <a:r>
              <a:rPr lang="fr-FR" sz="2400" dirty="0"/>
              <a:t>administration</a:t>
            </a:r>
          </a:p>
          <a:p>
            <a:pPr lvl="1" eaLnBrk="1" hangingPunct="1">
              <a:defRPr/>
            </a:pPr>
            <a:r>
              <a:rPr lang="fr-FR" sz="2400" dirty="0"/>
              <a:t>cellule stratégique </a:t>
            </a:r>
          </a:p>
          <a:p>
            <a:pPr eaLnBrk="1" hangingPunct="1">
              <a:defRPr/>
            </a:pPr>
            <a:r>
              <a:rPr lang="fr-FR" b="1" dirty="0"/>
              <a:t>concernant la règlementation dans le cadre du bien-être des travailleurs </a:t>
            </a:r>
            <a:r>
              <a:rPr lang="fr-FR" dirty="0"/>
              <a:t>(art. 4 loi 4/8/1996) </a:t>
            </a:r>
          </a:p>
          <a:p>
            <a:pPr lvl="1"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/>
              <a:t>Compétences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816"/>
            <a:ext cx="7702624" cy="4536504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/>
              <a:t>formuler des avis concernant:</a:t>
            </a:r>
          </a:p>
          <a:p>
            <a:pPr lvl="1" eaLnBrk="1" hangingPunct="1">
              <a:defRPr/>
            </a:pPr>
            <a:r>
              <a:rPr lang="fr-FR" sz="2400" dirty="0"/>
              <a:t>règlementation dans le cadre du bien-être des travailleurs</a:t>
            </a:r>
          </a:p>
          <a:p>
            <a:pPr lvl="2" eaLnBrk="1" hangingPunct="1"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PAR</a:t>
            </a:r>
          </a:p>
          <a:p>
            <a:pPr lvl="2" eaLnBrk="1" hangingPunct="1"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PAM (caractère règlementaire) </a:t>
            </a:r>
          </a:p>
          <a:p>
            <a:pPr marL="914400" lvl="2" indent="0" eaLnBrk="1" hangingPunct="1">
              <a:buNone/>
              <a:defRPr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soit à la demande du Ministre, soit sur propre initiative</a:t>
            </a:r>
          </a:p>
          <a:p>
            <a:pPr lvl="1" eaLnBrk="1" hangingPunct="1">
              <a:defRPr/>
            </a:pPr>
            <a:r>
              <a:rPr lang="fr-FR" sz="2400" dirty="0"/>
              <a:t>rapports annuels DG CBE &amp; DG HUT</a:t>
            </a:r>
          </a:p>
          <a:p>
            <a:pPr eaLnBrk="1" hangingPunct="1">
              <a:defRPr/>
            </a:pPr>
            <a:r>
              <a:rPr lang="fr-FR" sz="2800" b="1" dirty="0"/>
              <a:t>élaborer un rapport d’activités</a:t>
            </a:r>
          </a:p>
          <a:p>
            <a:pPr marL="457200" lvl="1" indent="0" eaLnBrk="1" hangingPunct="1">
              <a:buNone/>
              <a:defRPr/>
            </a:pPr>
            <a:endParaRPr lang="fr-FR" dirty="0"/>
          </a:p>
          <a:p>
            <a:pPr lvl="1" eaLnBrk="1" hangingPunct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>
                <a:sym typeface="Wingdings" panose="05000000000000000000" pitchFamily="2" charset="2"/>
              </a:rPr>
              <a:t></a:t>
            </a:r>
            <a:r>
              <a:rPr lang="fr-FR" dirty="0"/>
              <a:t> CNT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90149"/>
            <a:ext cx="7776864" cy="4392488"/>
          </a:xfrm>
        </p:spPr>
        <p:txBody>
          <a:bodyPr/>
          <a:lstStyle/>
          <a:p>
            <a:pPr eaLnBrk="1" hangingPunct="1">
              <a:defRPr/>
            </a:pPr>
            <a:r>
              <a:rPr lang="nl-BE" b="1" dirty="0" err="1">
                <a:sym typeface="Wingdings" panose="05000000000000000000" pitchFamily="2" charset="2"/>
              </a:rPr>
              <a:t>tous</a:t>
            </a:r>
            <a:r>
              <a:rPr lang="nl-BE" b="1" dirty="0">
                <a:sym typeface="Wingdings" panose="05000000000000000000" pitchFamily="2" charset="2"/>
              </a:rPr>
              <a:t> les </a:t>
            </a:r>
            <a:r>
              <a:rPr lang="nl-BE" b="1" dirty="0" err="1">
                <a:sym typeface="Wingdings" panose="05000000000000000000" pitchFamily="2" charset="2"/>
              </a:rPr>
              <a:t>projets</a:t>
            </a:r>
            <a:r>
              <a:rPr lang="nl-BE" b="1" dirty="0">
                <a:sym typeface="Wingdings" panose="05000000000000000000" pitchFamily="2" charset="2"/>
              </a:rPr>
              <a:t> de </a:t>
            </a:r>
            <a:r>
              <a:rPr lang="nl-BE" b="1" dirty="0" err="1">
                <a:sym typeface="Wingdings" panose="05000000000000000000" pitchFamily="2" charset="2"/>
              </a:rPr>
              <a:t>loi</a:t>
            </a:r>
            <a:r>
              <a:rPr lang="nl-BE" b="1" dirty="0">
                <a:sym typeface="Wingdings" panose="05000000000000000000" pitchFamily="2" charset="2"/>
              </a:rPr>
              <a:t> </a:t>
            </a:r>
            <a:r>
              <a:rPr lang="nl-BE" sz="1800" dirty="0">
                <a:sym typeface="Wingdings" panose="05000000000000000000" pitchFamily="2" charset="2"/>
              </a:rPr>
              <a:t>(</a:t>
            </a:r>
            <a:r>
              <a:rPr lang="nl-BE" sz="1800" dirty="0" err="1">
                <a:sym typeface="Wingdings" panose="05000000000000000000" pitchFamily="2" charset="2"/>
              </a:rPr>
              <a:t>aussi</a:t>
            </a:r>
            <a:r>
              <a:rPr lang="nl-BE" sz="1800" dirty="0">
                <a:sym typeface="Wingdings" panose="05000000000000000000" pitchFamily="2" charset="2"/>
              </a:rPr>
              <a:t> </a:t>
            </a:r>
            <a:r>
              <a:rPr lang="nl-BE" sz="1800" dirty="0" err="1">
                <a:sym typeface="Wingdings" panose="05000000000000000000" pitchFamily="2" charset="2"/>
              </a:rPr>
              <a:t>bien-être</a:t>
            </a:r>
            <a:r>
              <a:rPr lang="nl-BE" sz="18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defRPr/>
            </a:pPr>
            <a:r>
              <a:rPr lang="fr-FR" b="1" dirty="0">
                <a:sym typeface="Wingdings" panose="05000000000000000000" pitchFamily="2" charset="2"/>
              </a:rPr>
              <a:t>avis &amp; propositions</a:t>
            </a:r>
            <a:endParaRPr lang="nl-BE" b="1" dirty="0"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nl-BE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conditions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générales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de </a:t>
            </a:r>
            <a:r>
              <a:rPr lang="nl-BE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travail</a:t>
            </a:r>
            <a:endParaRPr lang="nl-BE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les matières d'ordre social </a:t>
            </a:r>
            <a:endParaRPr lang="nl-BE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droit du travail individuel &amp; collectif </a:t>
            </a:r>
            <a:endParaRPr lang="nl-BE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droit de la sécurité sociale </a:t>
            </a:r>
            <a:endParaRPr lang="nl-BE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b="1" dirty="0">
                <a:sym typeface="Wingdings" panose="05000000000000000000" pitchFamily="2" charset="2"/>
              </a:rPr>
              <a:t>CCT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sz="1800" dirty="0">
                <a:sym typeface="Wingdings" panose="05000000000000000000" pitchFamily="2" charset="2"/>
              </a:rPr>
              <a:t>(</a:t>
            </a:r>
            <a:r>
              <a:rPr lang="fr-FR" sz="1800" dirty="0">
                <a:sym typeface="Wingdings" panose="05000000000000000000" pitchFamily="2" charset="2"/>
              </a:rPr>
              <a:t>conventions collectives de travail) </a:t>
            </a:r>
          </a:p>
          <a:p>
            <a:pPr lvl="2" eaLnBrk="1" hangingPunct="1">
              <a:defRPr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pour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l'ensemble des secteurs d'activités économiques, ou pour l'un de ces secteurs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Organisation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264940"/>
            <a:ext cx="8136904" cy="4328120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CSPPT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nl-BE" sz="2400" dirty="0"/>
              <a:t>Séance</a:t>
            </a:r>
            <a:r>
              <a:rPr lang="nl-BE" sz="2400" dirty="0">
                <a:solidFill>
                  <a:srgbClr val="FF0000"/>
                </a:solidFill>
              </a:rPr>
              <a:t> </a:t>
            </a:r>
            <a:r>
              <a:rPr lang="nl-BE" sz="2400" dirty="0" err="1"/>
              <a:t>plénière</a:t>
            </a:r>
            <a:r>
              <a:rPr lang="nl-BE" sz="2400" dirty="0"/>
              <a:t> </a:t>
            </a:r>
            <a:r>
              <a:rPr lang="nl-BE" sz="2400" dirty="0" err="1"/>
              <a:t>Conseil</a:t>
            </a:r>
            <a:r>
              <a:rPr lang="nl-BE" sz="2400" dirty="0"/>
              <a:t> Supérieur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UBEX</a:t>
            </a:r>
            <a:r>
              <a:rPr lang="nl-BE" sz="2800" dirty="0"/>
              <a:t> </a:t>
            </a:r>
          </a:p>
          <a:p>
            <a:pPr lvl="1">
              <a:spcBef>
                <a:spcPts val="300"/>
              </a:spcBef>
              <a:defRPr/>
            </a:pPr>
            <a:r>
              <a:rPr lang="nl-BE" sz="2400" dirty="0"/>
              <a:t>bureau </a:t>
            </a:r>
            <a:r>
              <a:rPr lang="nl-BE" sz="2400" dirty="0" err="1"/>
              <a:t>exécutif</a:t>
            </a:r>
            <a:r>
              <a:rPr lang="nl-BE" sz="2400" dirty="0"/>
              <a:t> (</a:t>
            </a:r>
            <a:r>
              <a:rPr lang="nl-BE" sz="2400" dirty="0" err="1"/>
              <a:t>gestion</a:t>
            </a:r>
            <a:r>
              <a:rPr lang="nl-BE" sz="2400" dirty="0"/>
              <a:t> </a:t>
            </a:r>
            <a:r>
              <a:rPr lang="nl-BE" sz="2400" dirty="0" err="1"/>
              <a:t>quotidienne</a:t>
            </a:r>
            <a:r>
              <a:rPr lang="nl-BE" sz="2400" dirty="0"/>
              <a:t>)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 err="1"/>
              <a:t>Commissions</a:t>
            </a:r>
            <a:r>
              <a:rPr lang="nl-BE" sz="2800" b="1" dirty="0"/>
              <a:t> </a:t>
            </a:r>
            <a:r>
              <a:rPr lang="nl-BE" sz="2800" b="1" dirty="0" err="1"/>
              <a:t>Permantentes</a:t>
            </a:r>
            <a:endParaRPr lang="nl-BE" sz="2800" b="1" dirty="0"/>
          </a:p>
          <a:p>
            <a:pPr lvl="1">
              <a:spcBef>
                <a:spcPts val="300"/>
              </a:spcBef>
              <a:defRPr/>
            </a:pPr>
            <a:r>
              <a:rPr lang="nl-BE" sz="2400" dirty="0" err="1"/>
              <a:t>Sensibilisation</a:t>
            </a:r>
            <a:r>
              <a:rPr lang="nl-BE" sz="2400" dirty="0"/>
              <a:t> et </a:t>
            </a:r>
            <a:r>
              <a:rPr lang="nl-BE" sz="2400" dirty="0" err="1"/>
              <a:t>Comunication</a:t>
            </a:r>
            <a:r>
              <a:rPr lang="nl-BE" sz="2400" dirty="0"/>
              <a:t>, </a:t>
            </a:r>
            <a:r>
              <a:rPr lang="nl-BE" sz="2400" dirty="0" err="1"/>
              <a:t>Tarification</a:t>
            </a:r>
            <a:r>
              <a:rPr lang="nl-BE" sz="2400" dirty="0"/>
              <a:t> et Prestations &amp; Construction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 err="1"/>
              <a:t>Commission</a:t>
            </a:r>
            <a:r>
              <a:rPr lang="nl-BE" sz="2800" b="1" dirty="0"/>
              <a:t> </a:t>
            </a:r>
            <a:r>
              <a:rPr lang="nl-BE" sz="2800" b="1" dirty="0" err="1"/>
              <a:t>Opérationnelle</a:t>
            </a:r>
            <a:r>
              <a:rPr lang="nl-BE" sz="2800" b="1" dirty="0"/>
              <a:t> Permanente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CAH </a:t>
            </a:r>
          </a:p>
          <a:p>
            <a:pPr lvl="1">
              <a:spcBef>
                <a:spcPts val="300"/>
              </a:spcBef>
              <a:defRPr/>
            </a:pPr>
            <a:r>
              <a:rPr lang="nl-BE" sz="2400" dirty="0" err="1"/>
              <a:t>commissions</a:t>
            </a:r>
            <a:r>
              <a:rPr lang="nl-BE" sz="2400" dirty="0"/>
              <a:t> ad hoc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 err="1"/>
              <a:t>secrétariat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CSPPT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4680520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fr-FR" sz="2400" b="1" dirty="0"/>
              <a:t>Président</a:t>
            </a:r>
            <a:r>
              <a:rPr lang="fr-FR" sz="2400" dirty="0"/>
              <a:t> : Karel Van Damme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fr-FR" sz="2400" b="1" dirty="0"/>
              <a:t>Vice-présidents:</a:t>
            </a:r>
            <a:r>
              <a:rPr lang="fr-FR" sz="2400" dirty="0"/>
              <a:t> DG HUT &amp; DG CBE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fr-FR" sz="2400" b="1" dirty="0"/>
              <a:t>membres</a:t>
            </a:r>
            <a:r>
              <a:rPr lang="fr-FR" sz="2400" dirty="0"/>
              <a:t> :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fr-FR" sz="1600" dirty="0"/>
              <a:t>13 effectifs et 13 suppléants - </a:t>
            </a: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organisations</a:t>
            </a:r>
            <a:r>
              <a:rPr lang="nl-BE" sz="1600" dirty="0">
                <a:solidFill>
                  <a:srgbClr val="CC6600"/>
                </a:solidFill>
              </a:rPr>
              <a:t> de </a:t>
            </a:r>
            <a:r>
              <a:rPr lang="nl-BE" sz="1600" dirty="0" err="1">
                <a:solidFill>
                  <a:srgbClr val="CC6600"/>
                </a:solidFill>
              </a:rPr>
              <a:t>travailleurs</a:t>
            </a:r>
            <a:endParaRPr lang="fr-FR" sz="1600" dirty="0">
              <a:solidFill>
                <a:srgbClr val="CC6600"/>
              </a:solidFill>
            </a:endParaRPr>
          </a:p>
          <a:p>
            <a:pPr lvl="1" eaLnBrk="1" hangingPunct="1">
              <a:spcBef>
                <a:spcPts val="200"/>
              </a:spcBef>
              <a:defRPr/>
            </a:pPr>
            <a:r>
              <a:rPr lang="fr-FR" sz="1600" dirty="0"/>
              <a:t>13 effectifs  et 13 suppléants - </a:t>
            </a: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organisations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d'employeurs</a:t>
            </a:r>
            <a:r>
              <a:rPr lang="nl-BE" sz="1600" dirty="0">
                <a:solidFill>
                  <a:srgbClr val="CC6600"/>
                </a:solidFill>
              </a:rPr>
              <a:t> </a:t>
            </a:r>
            <a:endParaRPr lang="fr-FR" sz="1600" dirty="0">
              <a:solidFill>
                <a:srgbClr val="CC6600"/>
              </a:solidFill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nl-BE" sz="2400" b="1" dirty="0" err="1"/>
              <a:t>membres</a:t>
            </a:r>
            <a:r>
              <a:rPr lang="nl-BE" sz="2400" b="1" dirty="0"/>
              <a:t> </a:t>
            </a:r>
            <a:r>
              <a:rPr lang="nl-BE" sz="2400" b="1" dirty="0" err="1"/>
              <a:t>extraordinaires</a:t>
            </a:r>
            <a:r>
              <a:rPr lang="nl-BE" sz="2400" b="1" dirty="0"/>
              <a:t> </a:t>
            </a:r>
            <a:r>
              <a:rPr lang="nl-BE" sz="2400" dirty="0"/>
              <a:t>: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nl-BE" sz="1600" dirty="0"/>
              <a:t>14 </a:t>
            </a:r>
            <a:r>
              <a:rPr lang="fr-BE" sz="1600" dirty="0"/>
              <a:t>personnes nommées: représentants des associations actives dans le bien-être au travail</a:t>
            </a:r>
          </a:p>
          <a:p>
            <a:pPr lvl="2" eaLnBrk="1" hangingPunct="1">
              <a:spcBef>
                <a:spcPts val="200"/>
              </a:spcBef>
              <a:defRPr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NE peuvent PAS désigner un remplaçant MAIS peuvent communiquer par écrit remarques &amp; propositions de points d’agenda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400" b="1" dirty="0"/>
              <a:t>expert permanent :</a:t>
            </a:r>
          </a:p>
          <a:p>
            <a:pPr lvl="1" eaLnBrk="1" hangingPunct="1">
              <a:defRPr/>
            </a:pPr>
            <a:r>
              <a:rPr lang="nl-BE" sz="1600" dirty="0"/>
              <a:t>1 FEDRIS</a:t>
            </a:r>
          </a:p>
          <a:p>
            <a:pPr eaLnBrk="1" hangingPunct="1">
              <a:defRPr/>
            </a:pPr>
            <a:r>
              <a:rPr lang="fr-FR" sz="2400" b="1" dirty="0"/>
              <a:t>fonctionnaires DG HUT &amp; DG CBE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fr-BE" sz="2400" b="1" dirty="0"/>
              <a:t>secrétariat</a:t>
            </a:r>
            <a:r>
              <a:rPr lang="nl-BE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UBEX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Président </a:t>
            </a:r>
            <a:r>
              <a:rPr lang="fr-FR" dirty="0"/>
              <a:t>: </a:t>
            </a:r>
            <a:r>
              <a:rPr lang="fr-FR" sz="2000" dirty="0"/>
              <a:t>Karel Van Damme</a:t>
            </a:r>
          </a:p>
          <a:p>
            <a:pPr eaLnBrk="1" hangingPunct="1">
              <a:defRPr/>
            </a:pPr>
            <a:r>
              <a:rPr lang="fr-FR" b="1" dirty="0"/>
              <a:t>membres </a:t>
            </a:r>
            <a:r>
              <a:rPr lang="fr-FR" dirty="0"/>
              <a:t>:</a:t>
            </a:r>
          </a:p>
          <a:p>
            <a:pPr lvl="1" eaLnBrk="1" hangingPunct="1">
              <a:defRPr/>
            </a:pPr>
            <a:r>
              <a:rPr lang="nl-BE" sz="2400" dirty="0"/>
              <a:t>4 </a:t>
            </a:r>
            <a:r>
              <a:rPr lang="fr-BE" sz="2400" dirty="0"/>
              <a:t>représentants des travailleurs</a:t>
            </a:r>
          </a:p>
          <a:p>
            <a:pPr lvl="1">
              <a:defRPr/>
            </a:pPr>
            <a:r>
              <a:rPr lang="fr-BE" sz="2400" dirty="0"/>
              <a:t>4 représentants des employeurs</a:t>
            </a:r>
          </a:p>
          <a:p>
            <a:pPr lvl="1" eaLnBrk="1" hangingPunct="1">
              <a:defRPr/>
            </a:pPr>
            <a:r>
              <a:rPr lang="fr-BE" sz="2400" dirty="0"/>
              <a:t>fonctionnaires DG HUT &amp; DG CBE</a:t>
            </a:r>
          </a:p>
          <a:p>
            <a:pPr lvl="1" eaLnBrk="1" hangingPunct="1">
              <a:defRPr/>
            </a:pPr>
            <a:r>
              <a:rPr lang="fr-BE" sz="2400" dirty="0"/>
              <a:t>secrétariat</a:t>
            </a:r>
          </a:p>
        </p:txBody>
      </p:sp>
    </p:spTree>
    <p:extLst>
      <p:ext uri="{BB962C8B-B14F-4D97-AF65-F5344CB8AC3E}">
        <p14:creationId xmlns:p14="http://schemas.microsoft.com/office/powerpoint/2010/main" val="28610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UBEX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Missions dans le cadre des travaux du CSPPT :</a:t>
            </a:r>
          </a:p>
          <a:p>
            <a:pPr lvl="1" eaLnBrk="1" hangingPunct="1">
              <a:defRPr/>
            </a:pPr>
            <a:r>
              <a:rPr lang="fr-FR" sz="2400" dirty="0"/>
              <a:t>établir l’ordre du jour CSPPT</a:t>
            </a:r>
            <a:endParaRPr lang="nl-BE" sz="2400" dirty="0"/>
          </a:p>
          <a:p>
            <a:pPr lvl="1" eaLnBrk="1" hangingPunct="1">
              <a:defRPr/>
            </a:pPr>
            <a:r>
              <a:rPr lang="fr-FR" sz="2400" dirty="0"/>
              <a:t>établir la procédure d’examen (UBEX, CAH)</a:t>
            </a:r>
          </a:p>
          <a:p>
            <a:pPr lvl="1" eaLnBrk="1" hangingPunct="1">
              <a:defRPr/>
            </a:pPr>
            <a:r>
              <a:rPr lang="fr-FR" sz="2400" dirty="0"/>
              <a:t>préparer la discussion des projets d’arrêté</a:t>
            </a:r>
          </a:p>
          <a:p>
            <a:pPr lvl="1" eaLnBrk="1" hangingPunct="1">
              <a:defRPr/>
            </a:pPr>
            <a:r>
              <a:rPr lang="fr-FR" sz="2400" dirty="0"/>
              <a:t>préparer des projets d’avis</a:t>
            </a:r>
          </a:p>
          <a:p>
            <a:pPr lvl="1" eaLnBrk="1" hangingPunct="1">
              <a:defRPr/>
            </a:pPr>
            <a:r>
              <a:rPr lang="fr-BE" sz="2400" dirty="0"/>
              <a:t>en veillant à l’exécution des décisions du Conseil Supérieur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69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46448"/>
            <a:ext cx="6478488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nl-BE" dirty="0"/>
              <a:t>	VCCP 	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/>
              <a:t>VCCP - Promo </a:t>
            </a:r>
          </a:p>
          <a:p>
            <a:pPr lvl="1" eaLnBrk="1" hangingPunct="1">
              <a:defRPr/>
            </a:pPr>
            <a:r>
              <a:rPr lang="fr-BE" sz="2400" b="1" dirty="0"/>
              <a:t>Président </a:t>
            </a:r>
            <a:r>
              <a:rPr lang="fr-BE" sz="2400" dirty="0"/>
              <a:t>: </a:t>
            </a:r>
            <a:r>
              <a:rPr lang="fr-BE" sz="1600" dirty="0" err="1"/>
              <a:t>Dir</a:t>
            </a:r>
            <a:r>
              <a:rPr lang="fr-BE" sz="1600" dirty="0"/>
              <a:t>. </a:t>
            </a:r>
            <a:r>
              <a:rPr lang="fr-BE" sz="1600" dirty="0" err="1"/>
              <a:t>Gen</a:t>
            </a:r>
            <a:r>
              <a:rPr lang="fr-BE" sz="1600" dirty="0"/>
              <a:t>. DG HUT</a:t>
            </a:r>
          </a:p>
          <a:p>
            <a:pPr lvl="1" eaLnBrk="1" hangingPunct="1">
              <a:defRPr/>
            </a:pPr>
            <a:r>
              <a:rPr lang="fr-BE" sz="2400" b="1" dirty="0"/>
              <a:t>membres</a:t>
            </a:r>
            <a:r>
              <a:rPr lang="fr-BE" dirty="0"/>
              <a:t> </a:t>
            </a:r>
            <a:r>
              <a:rPr lang="fr-BE" sz="24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membres UBEX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secrétaires des comités provinciaux (ou adjoints)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fonctionnaires chargés de la Promo &amp; DIRACT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fonctionnaires DG HUT &amp; DG CBE</a:t>
            </a:r>
          </a:p>
          <a:p>
            <a:pPr lvl="1" eaLnBrk="1" hangingPunct="1">
              <a:defRPr/>
            </a:pPr>
            <a:r>
              <a:rPr lang="fr-BE" sz="2400" b="1" dirty="0"/>
              <a:t>missions </a:t>
            </a:r>
            <a:r>
              <a:rPr lang="fr-BE" sz="2400" dirty="0"/>
              <a:t>:</a:t>
            </a:r>
          </a:p>
          <a:p>
            <a:pPr lvl="2" eaLnBrk="1" hangingPunct="1">
              <a:defRPr/>
            </a:pPr>
            <a:r>
              <a:rPr lang="fr-BE" sz="1600" dirty="0">
                <a:solidFill>
                  <a:schemeClr val="tx1"/>
                </a:solidFill>
              </a:rPr>
              <a:t>évaluation des actions de communication relatives au bien-être</a:t>
            </a:r>
          </a:p>
          <a:p>
            <a:pPr lvl="2" eaLnBrk="1" hangingPunct="1">
              <a:defRPr/>
            </a:pPr>
            <a:r>
              <a:rPr lang="fr-BE" sz="1600" dirty="0">
                <a:solidFill>
                  <a:schemeClr val="tx1"/>
                </a:solidFill>
              </a:rPr>
              <a:t>avis et propositions de communication &amp; recherche bien-être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275856" y="1114400"/>
            <a:ext cx="44644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354217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nl-BE" sz="2000" kern="0" dirty="0" err="1"/>
              <a:t>Sensibilisation</a:t>
            </a:r>
            <a:r>
              <a:rPr lang="nl-BE" sz="2000" kern="0" dirty="0"/>
              <a:t> &amp; Communication</a:t>
            </a:r>
            <a:br>
              <a:rPr lang="fr-FR" sz="2000" kern="0" dirty="0"/>
            </a:b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6620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FR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FR.potx" id="{9B7287EB-FEAE-4C0B-8ED1-8EB8DBF26887}" vid="{8C05972F-61BD-47C2-9812-5923A80452C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pptFR</Template>
  <TotalTime>3722</TotalTime>
  <Words>1062</Words>
  <Application>Microsoft Office PowerPoint</Application>
  <PresentationFormat>Diavoorstelling (4:3)</PresentationFormat>
  <Paragraphs>215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Dosis Bold</vt:lpstr>
      <vt:lpstr>Wingdings</vt:lpstr>
      <vt:lpstr>SjabloonFR</vt:lpstr>
      <vt:lpstr> Conseil Supérieur pour la Prévention et la Protection au Travail (CSPPT)</vt:lpstr>
      <vt:lpstr>CSPPT</vt:lpstr>
      <vt:lpstr>Compétences</vt:lpstr>
      <vt:lpstr> CNT </vt:lpstr>
      <vt:lpstr>Organisation </vt:lpstr>
      <vt:lpstr>CSPPT</vt:lpstr>
      <vt:lpstr>UBEX</vt:lpstr>
      <vt:lpstr>UBEX</vt:lpstr>
      <vt:lpstr> VCCP   </vt:lpstr>
      <vt:lpstr> VCCP   </vt:lpstr>
      <vt:lpstr> VCCP   </vt:lpstr>
      <vt:lpstr>VCCP – Tarif commission permanente tarification et prestations </vt:lpstr>
      <vt:lpstr>CP Construction</vt:lpstr>
      <vt:lpstr>VOCOP Commission opérationnelle permanente</vt:lpstr>
      <vt:lpstr>CAH</vt:lpstr>
      <vt:lpstr>Secrétariat</vt:lpstr>
      <vt:lpstr>Procédure</vt:lpstr>
      <vt:lpstr>Procédure</vt:lpstr>
      <vt:lpstr>Importance de la présence</vt:lpstr>
    </vt:vector>
  </TitlesOfParts>
  <Company>뿿졀뿿잠ؠ샐Ȱ瑼Ⴕ胰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Hilde</dc:creator>
  <cp:lastModifiedBy>Yannick Cheyns (FOD Werkgelegenheid - SPF Emploi)</cp:lastModifiedBy>
  <cp:revision>158</cp:revision>
  <cp:lastPrinted>2018-02-22T14:24:02Z</cp:lastPrinted>
  <dcterms:created xsi:type="dcterms:W3CDTF">2008-07-28T08:44:36Z</dcterms:created>
  <dcterms:modified xsi:type="dcterms:W3CDTF">2020-06-24T09:57:21Z</dcterms:modified>
</cp:coreProperties>
</file>